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notesMasterIdLst>
    <p:notesMasterId r:id="rId30"/>
  </p:notesMasterIdLst>
  <p:sldIdLst>
    <p:sldId id="289" r:id="rId3"/>
    <p:sldId id="299" r:id="rId4"/>
    <p:sldId id="267" r:id="rId5"/>
    <p:sldId id="266" r:id="rId6"/>
    <p:sldId id="257" r:id="rId7"/>
    <p:sldId id="290" r:id="rId8"/>
    <p:sldId id="294" r:id="rId9"/>
    <p:sldId id="297" r:id="rId10"/>
    <p:sldId id="298" r:id="rId11"/>
    <p:sldId id="301" r:id="rId12"/>
    <p:sldId id="302" r:id="rId13"/>
    <p:sldId id="271" r:id="rId14"/>
    <p:sldId id="280" r:id="rId15"/>
    <p:sldId id="291" r:id="rId16"/>
    <p:sldId id="270" r:id="rId17"/>
    <p:sldId id="303" r:id="rId18"/>
    <p:sldId id="276" r:id="rId19"/>
    <p:sldId id="273" r:id="rId20"/>
    <p:sldId id="304" r:id="rId21"/>
    <p:sldId id="305" r:id="rId22"/>
    <p:sldId id="308" r:id="rId23"/>
    <p:sldId id="309" r:id="rId24"/>
    <p:sldId id="292" r:id="rId25"/>
    <p:sldId id="272" r:id="rId26"/>
    <p:sldId id="306" r:id="rId27"/>
    <p:sldId id="307" r:id="rId28"/>
    <p:sldId id="293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9A6802F3-DF6F-431E-B59B-B740A4DFB626}">
          <p14:sldIdLst>
            <p14:sldId id="289"/>
            <p14:sldId id="299"/>
            <p14:sldId id="267"/>
            <p14:sldId id="266"/>
            <p14:sldId id="257"/>
            <p14:sldId id="290"/>
          </p14:sldIdLst>
        </p14:section>
        <p14:section name="使用技巧" id="{6FE33AF1-5061-41A8-B0E8-B7E8D44B372F}">
          <p14:sldIdLst>
            <p14:sldId id="294"/>
            <p14:sldId id="297"/>
            <p14:sldId id="298"/>
            <p14:sldId id="301"/>
            <p14:sldId id="302"/>
            <p14:sldId id="271"/>
            <p14:sldId id="280"/>
            <p14:sldId id="291"/>
            <p14:sldId id="270"/>
            <p14:sldId id="303"/>
            <p14:sldId id="276"/>
            <p14:sldId id="273"/>
            <p14:sldId id="304"/>
            <p14:sldId id="305"/>
            <p14:sldId id="308"/>
            <p14:sldId id="309"/>
            <p14:sldId id="292"/>
            <p14:sldId id="272"/>
            <p14:sldId id="306"/>
            <p14:sldId id="307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A6F18"/>
    <a:srgbClr val="FA602E"/>
    <a:srgbClr val="EF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59" autoAdjust="0"/>
    <p:restoredTop sz="94660"/>
  </p:normalViewPr>
  <p:slideViewPr>
    <p:cSldViewPr snapToGrid="0">
      <p:cViewPr>
        <p:scale>
          <a:sx n="50" d="100"/>
          <a:sy n="50" d="100"/>
        </p:scale>
        <p:origin x="1212" y="4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7C383-9902-4B91-BCC7-D7FFFB8E1AE7}" type="datetimeFigureOut">
              <a:rPr lang="zh-CN" altLang="en-US" smtClean="0"/>
              <a:pPr/>
              <a:t>2020/1/10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7AD7D-0E09-4B57-B07E-A14B71E210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443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044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483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96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jpe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围栏, 草, 户外&#10;&#10;描述已自动生成">
            <a:extLst>
              <a:ext uri="{FF2B5EF4-FFF2-40B4-BE49-F238E27FC236}">
                <a16:creationId xmlns:a16="http://schemas.microsoft.com/office/drawing/2014/main" id="{E8C0B3B8-0B1B-4CC4-B1FC-85B439DF20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/>
          <a:stretch/>
        </p:blipFill>
        <p:spPr>
          <a:xfrm>
            <a:off x="-2" y="719"/>
            <a:ext cx="12192000" cy="59520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7BB14D-31F3-4C59-B95D-E962166F34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67E0627-513D-4340-8F3E-57B2DF36C463}"/>
              </a:ext>
            </a:extLst>
          </p:cNvPr>
          <p:cNvSpPr/>
          <p:nvPr userDrawn="1"/>
        </p:nvSpPr>
        <p:spPr>
          <a:xfrm>
            <a:off x="-1" y="4501293"/>
            <a:ext cx="12192000" cy="2225987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0 w 12192000"/>
              <a:gd name="connsiteY0" fmla="*/ 262990 h 2380583"/>
              <a:gd name="connsiteX1" fmla="*/ 1138602 w 12192000"/>
              <a:gd name="connsiteY1" fmla="*/ 164595 h 2380583"/>
              <a:gd name="connsiteX2" fmla="*/ 6546887 w 12192000"/>
              <a:gd name="connsiteY2" fmla="*/ 1465638 h 2380583"/>
              <a:gd name="connsiteX3" fmla="*/ 11322057 w 12192000"/>
              <a:gd name="connsiteY3" fmla="*/ 201493 h 2380583"/>
              <a:gd name="connsiteX4" fmla="*/ 12192000 w 12192000"/>
              <a:gd name="connsiteY4" fmla="*/ 336785 h 2380583"/>
              <a:gd name="connsiteX5" fmla="*/ 12192000 w 12192000"/>
              <a:gd name="connsiteY5" fmla="*/ 2380583 h 2380583"/>
              <a:gd name="connsiteX6" fmla="*/ 0 w 12192000"/>
              <a:gd name="connsiteY6" fmla="*/ 2380583 h 2380583"/>
              <a:gd name="connsiteX7" fmla="*/ 0 w 12192000"/>
              <a:gd name="connsiteY7" fmla="*/ 262990 h 2380583"/>
              <a:gd name="connsiteX0" fmla="*/ 0 w 12192000"/>
              <a:gd name="connsiteY0" fmla="*/ 201454 h 2319047"/>
              <a:gd name="connsiteX1" fmla="*/ 1138602 w 12192000"/>
              <a:gd name="connsiteY1" fmla="*/ 103059 h 2319047"/>
              <a:gd name="connsiteX2" fmla="*/ 6546887 w 12192000"/>
              <a:gd name="connsiteY2" fmla="*/ 1404102 h 2319047"/>
              <a:gd name="connsiteX3" fmla="*/ 11322057 w 12192000"/>
              <a:gd name="connsiteY3" fmla="*/ 139957 h 2319047"/>
              <a:gd name="connsiteX4" fmla="*/ 12192000 w 12192000"/>
              <a:gd name="connsiteY4" fmla="*/ 275249 h 2319047"/>
              <a:gd name="connsiteX5" fmla="*/ 12192000 w 12192000"/>
              <a:gd name="connsiteY5" fmla="*/ 2319047 h 2319047"/>
              <a:gd name="connsiteX6" fmla="*/ 0 w 12192000"/>
              <a:gd name="connsiteY6" fmla="*/ 2319047 h 2319047"/>
              <a:gd name="connsiteX7" fmla="*/ 0 w 12192000"/>
              <a:gd name="connsiteY7" fmla="*/ 201454 h 2319047"/>
              <a:gd name="connsiteX0" fmla="*/ 0 w 12192000"/>
              <a:gd name="connsiteY0" fmla="*/ 131737 h 2249330"/>
              <a:gd name="connsiteX1" fmla="*/ 1138602 w 12192000"/>
              <a:gd name="connsiteY1" fmla="*/ 33342 h 2249330"/>
              <a:gd name="connsiteX2" fmla="*/ 6546887 w 12192000"/>
              <a:gd name="connsiteY2" fmla="*/ 1334385 h 2249330"/>
              <a:gd name="connsiteX3" fmla="*/ 11322057 w 12192000"/>
              <a:gd name="connsiteY3" fmla="*/ 70240 h 2249330"/>
              <a:gd name="connsiteX4" fmla="*/ 12192000 w 12192000"/>
              <a:gd name="connsiteY4" fmla="*/ 205532 h 2249330"/>
              <a:gd name="connsiteX5" fmla="*/ 12192000 w 12192000"/>
              <a:gd name="connsiteY5" fmla="*/ 2249330 h 2249330"/>
              <a:gd name="connsiteX6" fmla="*/ 0 w 12192000"/>
              <a:gd name="connsiteY6" fmla="*/ 2249330 h 2249330"/>
              <a:gd name="connsiteX7" fmla="*/ 0 w 12192000"/>
              <a:gd name="connsiteY7" fmla="*/ 131737 h 224933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98865 h 2216458"/>
              <a:gd name="connsiteX1" fmla="*/ 1138602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865 h 2216458"/>
              <a:gd name="connsiteX1" fmla="*/ 1071927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452 h 2216045"/>
              <a:gd name="connsiteX1" fmla="*/ 1071927 w 12192000"/>
              <a:gd name="connsiteY1" fmla="*/ 57 h 2216045"/>
              <a:gd name="connsiteX2" fmla="*/ 6546887 w 12192000"/>
              <a:gd name="connsiteY2" fmla="*/ 1301100 h 2216045"/>
              <a:gd name="connsiteX3" fmla="*/ 11322057 w 12192000"/>
              <a:gd name="connsiteY3" fmla="*/ 36955 h 2216045"/>
              <a:gd name="connsiteX4" fmla="*/ 12192000 w 12192000"/>
              <a:gd name="connsiteY4" fmla="*/ 172247 h 2216045"/>
              <a:gd name="connsiteX5" fmla="*/ 12192000 w 12192000"/>
              <a:gd name="connsiteY5" fmla="*/ 2216045 h 2216045"/>
              <a:gd name="connsiteX6" fmla="*/ 0 w 12192000"/>
              <a:gd name="connsiteY6" fmla="*/ 2216045 h 2216045"/>
              <a:gd name="connsiteX7" fmla="*/ 0 w 12192000"/>
              <a:gd name="connsiteY7" fmla="*/ 98452 h 2216045"/>
              <a:gd name="connsiteX0" fmla="*/ 0 w 12192000"/>
              <a:gd name="connsiteY0" fmla="*/ 108394 h 2225987"/>
              <a:gd name="connsiteX1" fmla="*/ 1071927 w 12192000"/>
              <a:gd name="connsiteY1" fmla="*/ 9999 h 2225987"/>
              <a:gd name="connsiteX2" fmla="*/ 6546887 w 12192000"/>
              <a:gd name="connsiteY2" fmla="*/ 1311042 h 2225987"/>
              <a:gd name="connsiteX3" fmla="*/ 11322057 w 12192000"/>
              <a:gd name="connsiteY3" fmla="*/ 46897 h 2225987"/>
              <a:gd name="connsiteX4" fmla="*/ 12192000 w 12192000"/>
              <a:gd name="connsiteY4" fmla="*/ 182189 h 2225987"/>
              <a:gd name="connsiteX5" fmla="*/ 12192000 w 12192000"/>
              <a:gd name="connsiteY5" fmla="*/ 2225987 h 2225987"/>
              <a:gd name="connsiteX6" fmla="*/ 0 w 12192000"/>
              <a:gd name="connsiteY6" fmla="*/ 2225987 h 2225987"/>
              <a:gd name="connsiteX7" fmla="*/ 0 w 12192000"/>
              <a:gd name="connsiteY7" fmla="*/ 108394 h 222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25987">
                <a:moveTo>
                  <a:pt x="0" y="108394"/>
                </a:moveTo>
                <a:cubicBezTo>
                  <a:pt x="503185" y="18009"/>
                  <a:pt x="544630" y="-19755"/>
                  <a:pt x="1071927" y="9999"/>
                </a:cubicBezTo>
                <a:cubicBezTo>
                  <a:pt x="1739550" y="47671"/>
                  <a:pt x="4838532" y="1304892"/>
                  <a:pt x="6546887" y="1311042"/>
                </a:cubicBezTo>
                <a:cubicBezTo>
                  <a:pt x="8255242" y="1317192"/>
                  <a:pt x="10886030" y="73114"/>
                  <a:pt x="11322057" y="46897"/>
                </a:cubicBezTo>
                <a:cubicBezTo>
                  <a:pt x="11758084" y="20680"/>
                  <a:pt x="11930873" y="70417"/>
                  <a:pt x="12192000" y="182189"/>
                </a:cubicBezTo>
                <a:lnTo>
                  <a:pt x="12192000" y="2225987"/>
                </a:lnTo>
                <a:lnTo>
                  <a:pt x="0" y="2225987"/>
                </a:lnTo>
                <a:lnTo>
                  <a:pt x="0" y="1083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079274C-88D4-4F69-B131-3F61C9D5CCC9}"/>
              </a:ext>
            </a:extLst>
          </p:cNvPr>
          <p:cNvSpPr/>
          <p:nvPr userDrawn="1"/>
        </p:nvSpPr>
        <p:spPr>
          <a:xfrm>
            <a:off x="-76202" y="4775854"/>
            <a:ext cx="12344402" cy="2246914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0 h 2217813"/>
              <a:gd name="connsiteX1" fmla="*/ 1138602 w 12192000"/>
              <a:gd name="connsiteY1" fmla="*/ 1825 h 2217813"/>
              <a:gd name="connsiteX2" fmla="*/ 5603459 w 12192000"/>
              <a:gd name="connsiteY2" fmla="*/ 998068 h 2217813"/>
              <a:gd name="connsiteX3" fmla="*/ 11322057 w 12192000"/>
              <a:gd name="connsiteY3" fmla="*/ 38723 h 2217813"/>
              <a:gd name="connsiteX4" fmla="*/ 12192000 w 12192000"/>
              <a:gd name="connsiteY4" fmla="*/ 174015 h 2217813"/>
              <a:gd name="connsiteX5" fmla="*/ 12192000 w 12192000"/>
              <a:gd name="connsiteY5" fmla="*/ 2217813 h 2217813"/>
              <a:gd name="connsiteX6" fmla="*/ 0 w 12192000"/>
              <a:gd name="connsiteY6" fmla="*/ 2217813 h 2217813"/>
              <a:gd name="connsiteX7" fmla="*/ 0 w 12192000"/>
              <a:gd name="connsiteY7" fmla="*/ 100220 h 2217813"/>
              <a:gd name="connsiteX8" fmla="*/ 908123 w 12192000"/>
              <a:gd name="connsiteY8" fmla="*/ 0 h 2217813"/>
              <a:gd name="connsiteX0" fmla="*/ 870023 w 12192000"/>
              <a:gd name="connsiteY0" fmla="*/ 27892 h 2309205"/>
              <a:gd name="connsiteX1" fmla="*/ 1138602 w 12192000"/>
              <a:gd name="connsiteY1" fmla="*/ 93217 h 2309205"/>
              <a:gd name="connsiteX2" fmla="*/ 5603459 w 12192000"/>
              <a:gd name="connsiteY2" fmla="*/ 1089460 h 2309205"/>
              <a:gd name="connsiteX3" fmla="*/ 11322057 w 12192000"/>
              <a:gd name="connsiteY3" fmla="*/ 130115 h 2309205"/>
              <a:gd name="connsiteX4" fmla="*/ 12192000 w 12192000"/>
              <a:gd name="connsiteY4" fmla="*/ 265407 h 2309205"/>
              <a:gd name="connsiteX5" fmla="*/ 12192000 w 12192000"/>
              <a:gd name="connsiteY5" fmla="*/ 2309205 h 2309205"/>
              <a:gd name="connsiteX6" fmla="*/ 0 w 12192000"/>
              <a:gd name="connsiteY6" fmla="*/ 2309205 h 2309205"/>
              <a:gd name="connsiteX7" fmla="*/ 0 w 12192000"/>
              <a:gd name="connsiteY7" fmla="*/ 191612 h 2309205"/>
              <a:gd name="connsiteX8" fmla="*/ 870023 w 12192000"/>
              <a:gd name="connsiteY8" fmla="*/ 27892 h 2309205"/>
              <a:gd name="connsiteX0" fmla="*/ 0 w 12192000"/>
              <a:gd name="connsiteY0" fmla="*/ 243906 h 2361499"/>
              <a:gd name="connsiteX1" fmla="*/ 1138602 w 12192000"/>
              <a:gd name="connsiteY1" fmla="*/ 145511 h 2361499"/>
              <a:gd name="connsiteX2" fmla="*/ 5603459 w 12192000"/>
              <a:gd name="connsiteY2" fmla="*/ 1141754 h 2361499"/>
              <a:gd name="connsiteX3" fmla="*/ 11322057 w 12192000"/>
              <a:gd name="connsiteY3" fmla="*/ 182409 h 2361499"/>
              <a:gd name="connsiteX4" fmla="*/ 12192000 w 12192000"/>
              <a:gd name="connsiteY4" fmla="*/ 317701 h 2361499"/>
              <a:gd name="connsiteX5" fmla="*/ 12192000 w 12192000"/>
              <a:gd name="connsiteY5" fmla="*/ 2361499 h 2361499"/>
              <a:gd name="connsiteX6" fmla="*/ 0 w 12192000"/>
              <a:gd name="connsiteY6" fmla="*/ 2361499 h 2361499"/>
              <a:gd name="connsiteX7" fmla="*/ 0 w 12192000"/>
              <a:gd name="connsiteY7" fmla="*/ 243906 h 2361499"/>
              <a:gd name="connsiteX0" fmla="*/ 0 w 12192000"/>
              <a:gd name="connsiteY0" fmla="*/ 197151 h 2314744"/>
              <a:gd name="connsiteX1" fmla="*/ 1138602 w 12192000"/>
              <a:gd name="connsiteY1" fmla="*/ 98756 h 2314744"/>
              <a:gd name="connsiteX2" fmla="*/ 5603459 w 12192000"/>
              <a:gd name="connsiteY2" fmla="*/ 1094999 h 2314744"/>
              <a:gd name="connsiteX3" fmla="*/ 11322057 w 12192000"/>
              <a:gd name="connsiteY3" fmla="*/ 135654 h 2314744"/>
              <a:gd name="connsiteX4" fmla="*/ 12192000 w 12192000"/>
              <a:gd name="connsiteY4" fmla="*/ 270946 h 2314744"/>
              <a:gd name="connsiteX5" fmla="*/ 12192000 w 12192000"/>
              <a:gd name="connsiteY5" fmla="*/ 2314744 h 2314744"/>
              <a:gd name="connsiteX6" fmla="*/ 0 w 12192000"/>
              <a:gd name="connsiteY6" fmla="*/ 2314744 h 2314744"/>
              <a:gd name="connsiteX7" fmla="*/ 0 w 12192000"/>
              <a:gd name="connsiteY7" fmla="*/ 197151 h 2314744"/>
              <a:gd name="connsiteX0" fmla="*/ 0 w 12192000"/>
              <a:gd name="connsiteY0" fmla="*/ 108746 h 2226339"/>
              <a:gd name="connsiteX1" fmla="*/ 1138602 w 12192000"/>
              <a:gd name="connsiteY1" fmla="*/ 10351 h 2226339"/>
              <a:gd name="connsiteX2" fmla="*/ 5603459 w 12192000"/>
              <a:gd name="connsiteY2" fmla="*/ 1006594 h 2226339"/>
              <a:gd name="connsiteX3" fmla="*/ 11322057 w 12192000"/>
              <a:gd name="connsiteY3" fmla="*/ 47249 h 2226339"/>
              <a:gd name="connsiteX4" fmla="*/ 12192000 w 12192000"/>
              <a:gd name="connsiteY4" fmla="*/ 182541 h 2226339"/>
              <a:gd name="connsiteX5" fmla="*/ 12192000 w 12192000"/>
              <a:gd name="connsiteY5" fmla="*/ 2226339 h 2226339"/>
              <a:gd name="connsiteX6" fmla="*/ 0 w 12192000"/>
              <a:gd name="connsiteY6" fmla="*/ 2226339 h 2226339"/>
              <a:gd name="connsiteX7" fmla="*/ 0 w 12192000"/>
              <a:gd name="connsiteY7" fmla="*/ 108746 h 2226339"/>
              <a:gd name="connsiteX0" fmla="*/ 0 w 12192000"/>
              <a:gd name="connsiteY0" fmla="*/ 99543 h 2217136"/>
              <a:gd name="connsiteX1" fmla="*/ 11386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62476 h 2280069"/>
              <a:gd name="connsiteX1" fmla="*/ 1189402 w 12192000"/>
              <a:gd name="connsiteY1" fmla="*/ 581 h 2280069"/>
              <a:gd name="connsiteX2" fmla="*/ 5603459 w 12192000"/>
              <a:gd name="connsiteY2" fmla="*/ 1060324 h 2280069"/>
              <a:gd name="connsiteX3" fmla="*/ 11322057 w 12192000"/>
              <a:gd name="connsiteY3" fmla="*/ 100979 h 2280069"/>
              <a:gd name="connsiteX4" fmla="*/ 12192000 w 12192000"/>
              <a:gd name="connsiteY4" fmla="*/ 236271 h 2280069"/>
              <a:gd name="connsiteX5" fmla="*/ 12192000 w 12192000"/>
              <a:gd name="connsiteY5" fmla="*/ 2280069 h 2280069"/>
              <a:gd name="connsiteX6" fmla="*/ 0 w 12192000"/>
              <a:gd name="connsiteY6" fmla="*/ 2280069 h 2280069"/>
              <a:gd name="connsiteX7" fmla="*/ 0 w 12192000"/>
              <a:gd name="connsiteY7" fmla="*/ 162476 h 2280069"/>
              <a:gd name="connsiteX0" fmla="*/ 0 w 12192000"/>
              <a:gd name="connsiteY0" fmla="*/ 99543 h 2217136"/>
              <a:gd name="connsiteX1" fmla="*/ 11767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01580 h 2219173"/>
              <a:gd name="connsiteX1" fmla="*/ 1176702 w 12192000"/>
              <a:gd name="connsiteY1" fmla="*/ 3185 h 2219173"/>
              <a:gd name="connsiteX2" fmla="*/ 5603459 w 12192000"/>
              <a:gd name="connsiteY2" fmla="*/ 999428 h 2219173"/>
              <a:gd name="connsiteX3" fmla="*/ 11322057 w 12192000"/>
              <a:gd name="connsiteY3" fmla="*/ 40083 h 2219173"/>
              <a:gd name="connsiteX4" fmla="*/ 12192000 w 12192000"/>
              <a:gd name="connsiteY4" fmla="*/ 175375 h 2219173"/>
              <a:gd name="connsiteX5" fmla="*/ 12192000 w 12192000"/>
              <a:gd name="connsiteY5" fmla="*/ 2219173 h 2219173"/>
              <a:gd name="connsiteX6" fmla="*/ 0 w 12192000"/>
              <a:gd name="connsiteY6" fmla="*/ 2219173 h 2219173"/>
              <a:gd name="connsiteX7" fmla="*/ 0 w 12192000"/>
              <a:gd name="connsiteY7" fmla="*/ 101580 h 221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19173">
                <a:moveTo>
                  <a:pt x="0" y="101580"/>
                </a:moveTo>
                <a:cubicBezTo>
                  <a:pt x="507267" y="49749"/>
                  <a:pt x="547782" y="-15199"/>
                  <a:pt x="1176702" y="3185"/>
                </a:cubicBezTo>
                <a:cubicBezTo>
                  <a:pt x="2122407" y="30829"/>
                  <a:pt x="3912567" y="993278"/>
                  <a:pt x="5603459" y="999428"/>
                </a:cubicBezTo>
                <a:cubicBezTo>
                  <a:pt x="7294351" y="1005578"/>
                  <a:pt x="10215196" y="71508"/>
                  <a:pt x="11322057" y="40083"/>
                </a:cubicBezTo>
                <a:cubicBezTo>
                  <a:pt x="11703723" y="29247"/>
                  <a:pt x="11940398" y="130278"/>
                  <a:pt x="12192000" y="175375"/>
                </a:cubicBezTo>
                <a:lnTo>
                  <a:pt x="12192000" y="2219173"/>
                </a:lnTo>
                <a:lnTo>
                  <a:pt x="0" y="2219173"/>
                </a:lnTo>
                <a:lnTo>
                  <a:pt x="0" y="10158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5F5F5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1E815F2-C282-41B8-8B60-8B0947D05319}"/>
              </a:ext>
            </a:extLst>
          </p:cNvPr>
          <p:cNvSpPr/>
          <p:nvPr userDrawn="1"/>
        </p:nvSpPr>
        <p:spPr>
          <a:xfrm>
            <a:off x="4949109" y="4116254"/>
            <a:ext cx="2293783" cy="3754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696A8FA-9094-4B58-8CE2-9C0039E70D76}"/>
              </a:ext>
            </a:extLst>
          </p:cNvPr>
          <p:cNvCxnSpPr>
            <a:cxnSpLocks/>
          </p:cNvCxnSpPr>
          <p:nvPr userDrawn="1"/>
        </p:nvCxnSpPr>
        <p:spPr>
          <a:xfrm>
            <a:off x="1822859" y="2419272"/>
            <a:ext cx="854628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D3676C-0CB3-4E83-AF8D-FED1D199438C}"/>
              </a:ext>
            </a:extLst>
          </p:cNvPr>
          <p:cNvGrpSpPr/>
          <p:nvPr userDrawn="1"/>
        </p:nvGrpSpPr>
        <p:grpSpPr>
          <a:xfrm>
            <a:off x="-356489" y="5167878"/>
            <a:ext cx="12904971" cy="1323582"/>
            <a:chOff x="-127002" y="4938408"/>
            <a:chExt cx="12904971" cy="1323582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4BC6BFA-AC7F-42F2-AEC1-7BA78EFDB88F}"/>
                </a:ext>
              </a:extLst>
            </p:cNvPr>
            <p:cNvSpPr/>
            <p:nvPr/>
          </p:nvSpPr>
          <p:spPr>
            <a:xfrm>
              <a:off x="-95252" y="4938408"/>
              <a:ext cx="12841471" cy="1081421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147" h="1081421">
                  <a:moveTo>
                    <a:pt x="0" y="255890"/>
                  </a:moveTo>
                  <a:cubicBezTo>
                    <a:pt x="474915" y="69623"/>
                    <a:pt x="860650" y="-84893"/>
                    <a:pt x="1934768" y="52690"/>
                  </a:cubicBezTo>
                  <a:cubicBezTo>
                    <a:pt x="3008886" y="190273"/>
                    <a:pt x="4957716" y="1075040"/>
                    <a:pt x="6444711" y="1081390"/>
                  </a:cubicBezTo>
                  <a:cubicBezTo>
                    <a:pt x="7931706" y="1087740"/>
                    <a:pt x="9834499" y="118307"/>
                    <a:pt x="10856738" y="90790"/>
                  </a:cubicBezTo>
                  <a:cubicBezTo>
                    <a:pt x="11878977" y="63273"/>
                    <a:pt x="12403201" y="755423"/>
                    <a:pt x="12578147" y="916290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E90E53B-D974-4F7B-816B-9580EC9150E3}"/>
                </a:ext>
              </a:extLst>
            </p:cNvPr>
            <p:cNvSpPr/>
            <p:nvPr/>
          </p:nvSpPr>
          <p:spPr>
            <a:xfrm>
              <a:off x="-127002" y="5036340"/>
              <a:ext cx="12904971" cy="1225650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8610 h 1172742"/>
                <a:gd name="connsiteX1" fmla="*/ 2059164 w 12640345"/>
                <a:gd name="connsiteY1" fmla="*/ 156710 h 1172742"/>
                <a:gd name="connsiteX2" fmla="*/ 6668624 w 12640345"/>
                <a:gd name="connsiteY2" fmla="*/ 1172710 h 1172742"/>
                <a:gd name="connsiteX3" fmla="*/ 10981134 w 12640345"/>
                <a:gd name="connsiteY3" fmla="*/ 194810 h 1172742"/>
                <a:gd name="connsiteX4" fmla="*/ 12640345 w 12640345"/>
                <a:gd name="connsiteY4" fmla="*/ 842510 h 1172742"/>
                <a:gd name="connsiteX0" fmla="*/ 0 w 12640345"/>
                <a:gd name="connsiteY0" fmla="*/ 155892 h 1210277"/>
                <a:gd name="connsiteX1" fmla="*/ 2084043 w 12640345"/>
                <a:gd name="connsiteY1" fmla="*/ 117792 h 1210277"/>
                <a:gd name="connsiteX2" fmla="*/ 6668624 w 12640345"/>
                <a:gd name="connsiteY2" fmla="*/ 1209992 h 1210277"/>
                <a:gd name="connsiteX3" fmla="*/ 10981134 w 12640345"/>
                <a:gd name="connsiteY3" fmla="*/ 232092 h 1210277"/>
                <a:gd name="connsiteX4" fmla="*/ 12640345 w 12640345"/>
                <a:gd name="connsiteY4" fmla="*/ 879792 h 1210277"/>
                <a:gd name="connsiteX0" fmla="*/ 0 w 12640345"/>
                <a:gd name="connsiteY0" fmla="*/ 171547 h 1225932"/>
                <a:gd name="connsiteX1" fmla="*/ 2084043 w 12640345"/>
                <a:gd name="connsiteY1" fmla="*/ 133447 h 1225932"/>
                <a:gd name="connsiteX2" fmla="*/ 6668624 w 12640345"/>
                <a:gd name="connsiteY2" fmla="*/ 1225647 h 1225932"/>
                <a:gd name="connsiteX3" fmla="*/ 10981134 w 12640345"/>
                <a:gd name="connsiteY3" fmla="*/ 247747 h 1225932"/>
                <a:gd name="connsiteX4" fmla="*/ 12640345 w 12640345"/>
                <a:gd name="connsiteY4" fmla="*/ 895447 h 1225932"/>
                <a:gd name="connsiteX0" fmla="*/ 0 w 12640345"/>
                <a:gd name="connsiteY0" fmla="*/ 171547 h 1225650"/>
                <a:gd name="connsiteX1" fmla="*/ 2084043 w 12640345"/>
                <a:gd name="connsiteY1" fmla="*/ 133447 h 1225650"/>
                <a:gd name="connsiteX2" fmla="*/ 6668624 w 12640345"/>
                <a:gd name="connsiteY2" fmla="*/ 1225647 h 1225650"/>
                <a:gd name="connsiteX3" fmla="*/ 11043332 w 12640345"/>
                <a:gd name="connsiteY3" fmla="*/ 146147 h 1225650"/>
                <a:gd name="connsiteX4" fmla="*/ 12640345 w 12640345"/>
                <a:gd name="connsiteY4" fmla="*/ 895447 h 122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0345" h="1225650">
                  <a:moveTo>
                    <a:pt x="0" y="171547"/>
                  </a:moveTo>
                  <a:cubicBezTo>
                    <a:pt x="474915" y="-14720"/>
                    <a:pt x="1134320" y="-80336"/>
                    <a:pt x="2084043" y="133447"/>
                  </a:cubicBezTo>
                  <a:cubicBezTo>
                    <a:pt x="3033766" y="347230"/>
                    <a:pt x="5175409" y="1223530"/>
                    <a:pt x="6668624" y="1225647"/>
                  </a:cubicBezTo>
                  <a:cubicBezTo>
                    <a:pt x="8161839" y="1227764"/>
                    <a:pt x="10048045" y="201180"/>
                    <a:pt x="11043332" y="146147"/>
                  </a:cubicBezTo>
                  <a:cubicBezTo>
                    <a:pt x="12038619" y="91114"/>
                    <a:pt x="12452960" y="734580"/>
                    <a:pt x="12640345" y="895447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2F2FAC2-A552-4FFD-BC3E-8EB5AB1C4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2859" y="2568935"/>
            <a:ext cx="8546282" cy="391568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altLang="zh-CN"/>
              <a:t>SIMPLE BUSINESS ANNUAL SUMMARY COMMON TEMPLATE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BC3DE14-E2B3-4DAB-8B7A-9518392A9E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2860" y="1377564"/>
            <a:ext cx="8546282" cy="923330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54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简约商务年度总结通用模板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92218A6-CC5A-43BE-8DF0-5B64D1FA41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8400" y="4129360"/>
            <a:ext cx="2239092" cy="338554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汇报人：</a:t>
            </a:r>
            <a:r>
              <a:rPr kumimoji="0" lang="af-ZA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OfficePLUS</a:t>
            </a:r>
          </a:p>
        </p:txBody>
      </p:sp>
    </p:spTree>
    <p:extLst>
      <p:ext uri="{BB962C8B-B14F-4D97-AF65-F5344CB8AC3E}">
        <p14:creationId xmlns:p14="http://schemas.microsoft.com/office/powerpoint/2010/main" val="1786312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698B24DB-D1B1-4E5E-B420-451FDB291B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56305" y="1905322"/>
            <a:ext cx="3679390" cy="3679390"/>
          </a:xfrm>
          <a:custGeom>
            <a:avLst/>
            <a:gdLst>
              <a:gd name="connsiteX0" fmla="*/ 1839695 w 3679390"/>
              <a:gd name="connsiteY0" fmla="*/ 0 h 3679390"/>
              <a:gd name="connsiteX1" fmla="*/ 3679390 w 3679390"/>
              <a:gd name="connsiteY1" fmla="*/ 1839695 h 3679390"/>
              <a:gd name="connsiteX2" fmla="*/ 1839695 w 3679390"/>
              <a:gd name="connsiteY2" fmla="*/ 3679390 h 3679390"/>
              <a:gd name="connsiteX3" fmla="*/ 0 w 3679390"/>
              <a:gd name="connsiteY3" fmla="*/ 1839695 h 3679390"/>
              <a:gd name="connsiteX4" fmla="*/ 1839695 w 3679390"/>
              <a:gd name="connsiteY4" fmla="*/ 0 h 367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390" h="3679390">
                <a:moveTo>
                  <a:pt x="1839695" y="0"/>
                </a:moveTo>
                <a:cubicBezTo>
                  <a:pt x="2855730" y="0"/>
                  <a:pt x="3679390" y="823660"/>
                  <a:pt x="3679390" y="1839695"/>
                </a:cubicBezTo>
                <a:cubicBezTo>
                  <a:pt x="3679390" y="2855730"/>
                  <a:pt x="2855730" y="3679390"/>
                  <a:pt x="1839695" y="3679390"/>
                </a:cubicBezTo>
                <a:cubicBezTo>
                  <a:pt x="823660" y="3679390"/>
                  <a:pt x="0" y="2855730"/>
                  <a:pt x="0" y="1839695"/>
                </a:cubicBezTo>
                <a:cubicBezTo>
                  <a:pt x="0" y="823660"/>
                  <a:pt x="823660" y="0"/>
                  <a:pt x="1839695" y="0"/>
                </a:cubicBezTo>
                <a:close/>
              </a:path>
            </a:pathLst>
          </a:custGeom>
          <a:blipFill dpi="0" rotWithShape="1">
            <a:blip r:embed="rId2" cstate="print"/>
            <a:srcRect/>
            <a:stretch>
              <a:fillRect r="-1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14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片占位符 19">
            <a:extLst>
              <a:ext uri="{FF2B5EF4-FFF2-40B4-BE49-F238E27FC236}">
                <a16:creationId xmlns:a16="http://schemas.microsoft.com/office/drawing/2014/main" id="{8E6C0A7F-14A1-4770-8DC3-34FB4DA929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7936" y="4024086"/>
            <a:ext cx="3124200" cy="2298698"/>
          </a:xfrm>
          <a:blipFill>
            <a:blip r:embed="rId2" cstate="print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4" name="图片占位符 19">
            <a:extLst>
              <a:ext uri="{FF2B5EF4-FFF2-40B4-BE49-F238E27FC236}">
                <a16:creationId xmlns:a16="http://schemas.microsoft.com/office/drawing/2014/main" id="{836B95F8-4F8F-48A9-84B3-B151B1C5C9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33900" y="4024086"/>
            <a:ext cx="3124200" cy="2298698"/>
          </a:xfrm>
          <a:blipFill>
            <a:blip r:embed="rId2" cstate="print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5" name="图片占位符 19">
            <a:extLst>
              <a:ext uri="{FF2B5EF4-FFF2-40B4-BE49-F238E27FC236}">
                <a16:creationId xmlns:a16="http://schemas.microsoft.com/office/drawing/2014/main" id="{1D8E0877-88C4-4090-8547-B3733B06DE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22056" y="4024086"/>
            <a:ext cx="3124200" cy="2298698"/>
          </a:xfrm>
          <a:blipFill>
            <a:blip r:embed="rId2" cstate="print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64C76708-4A57-4DBE-B270-95B27EAB26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7936" y="1217384"/>
            <a:ext cx="3124200" cy="2298698"/>
          </a:xfrm>
          <a:blipFill>
            <a:blip r:embed="rId2" cstate="print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1" name="图片占位符 19">
            <a:extLst>
              <a:ext uri="{FF2B5EF4-FFF2-40B4-BE49-F238E27FC236}">
                <a16:creationId xmlns:a16="http://schemas.microsoft.com/office/drawing/2014/main" id="{35C3EF64-AB4B-4A01-83C4-B5AB083CC9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33900" y="1217384"/>
            <a:ext cx="3124200" cy="2298698"/>
          </a:xfrm>
          <a:blipFill>
            <a:blip r:embed="rId2" cstate="print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2" name="图片占位符 19">
            <a:extLst>
              <a:ext uri="{FF2B5EF4-FFF2-40B4-BE49-F238E27FC236}">
                <a16:creationId xmlns:a16="http://schemas.microsoft.com/office/drawing/2014/main" id="{ADB44095-01B5-4A8D-BB2B-B90762D65F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22056" y="1217384"/>
            <a:ext cx="3124200" cy="2298698"/>
          </a:xfrm>
          <a:blipFill>
            <a:blip r:embed="rId2" cstate="print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13726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围栏, 草, 户外&#10;&#10;描述已自动生成">
            <a:extLst>
              <a:ext uri="{FF2B5EF4-FFF2-40B4-BE49-F238E27FC236}">
                <a16:creationId xmlns:a16="http://schemas.microsoft.com/office/drawing/2014/main" id="{E8C0B3B8-0B1B-4CC4-B1FC-85B439DF20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/>
          <a:stretch/>
        </p:blipFill>
        <p:spPr>
          <a:xfrm>
            <a:off x="-2" y="719"/>
            <a:ext cx="12192000" cy="59520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7BB14D-31F3-4C59-B95D-E962166F34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67E0627-513D-4340-8F3E-57B2DF36C463}"/>
              </a:ext>
            </a:extLst>
          </p:cNvPr>
          <p:cNvSpPr/>
          <p:nvPr userDrawn="1"/>
        </p:nvSpPr>
        <p:spPr>
          <a:xfrm>
            <a:off x="-1" y="4501293"/>
            <a:ext cx="12192000" cy="2225987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0 w 12192000"/>
              <a:gd name="connsiteY0" fmla="*/ 262990 h 2380583"/>
              <a:gd name="connsiteX1" fmla="*/ 1138602 w 12192000"/>
              <a:gd name="connsiteY1" fmla="*/ 164595 h 2380583"/>
              <a:gd name="connsiteX2" fmla="*/ 6546887 w 12192000"/>
              <a:gd name="connsiteY2" fmla="*/ 1465638 h 2380583"/>
              <a:gd name="connsiteX3" fmla="*/ 11322057 w 12192000"/>
              <a:gd name="connsiteY3" fmla="*/ 201493 h 2380583"/>
              <a:gd name="connsiteX4" fmla="*/ 12192000 w 12192000"/>
              <a:gd name="connsiteY4" fmla="*/ 336785 h 2380583"/>
              <a:gd name="connsiteX5" fmla="*/ 12192000 w 12192000"/>
              <a:gd name="connsiteY5" fmla="*/ 2380583 h 2380583"/>
              <a:gd name="connsiteX6" fmla="*/ 0 w 12192000"/>
              <a:gd name="connsiteY6" fmla="*/ 2380583 h 2380583"/>
              <a:gd name="connsiteX7" fmla="*/ 0 w 12192000"/>
              <a:gd name="connsiteY7" fmla="*/ 262990 h 2380583"/>
              <a:gd name="connsiteX0" fmla="*/ 0 w 12192000"/>
              <a:gd name="connsiteY0" fmla="*/ 201454 h 2319047"/>
              <a:gd name="connsiteX1" fmla="*/ 1138602 w 12192000"/>
              <a:gd name="connsiteY1" fmla="*/ 103059 h 2319047"/>
              <a:gd name="connsiteX2" fmla="*/ 6546887 w 12192000"/>
              <a:gd name="connsiteY2" fmla="*/ 1404102 h 2319047"/>
              <a:gd name="connsiteX3" fmla="*/ 11322057 w 12192000"/>
              <a:gd name="connsiteY3" fmla="*/ 139957 h 2319047"/>
              <a:gd name="connsiteX4" fmla="*/ 12192000 w 12192000"/>
              <a:gd name="connsiteY4" fmla="*/ 275249 h 2319047"/>
              <a:gd name="connsiteX5" fmla="*/ 12192000 w 12192000"/>
              <a:gd name="connsiteY5" fmla="*/ 2319047 h 2319047"/>
              <a:gd name="connsiteX6" fmla="*/ 0 w 12192000"/>
              <a:gd name="connsiteY6" fmla="*/ 2319047 h 2319047"/>
              <a:gd name="connsiteX7" fmla="*/ 0 w 12192000"/>
              <a:gd name="connsiteY7" fmla="*/ 201454 h 2319047"/>
              <a:gd name="connsiteX0" fmla="*/ 0 w 12192000"/>
              <a:gd name="connsiteY0" fmla="*/ 131737 h 2249330"/>
              <a:gd name="connsiteX1" fmla="*/ 1138602 w 12192000"/>
              <a:gd name="connsiteY1" fmla="*/ 33342 h 2249330"/>
              <a:gd name="connsiteX2" fmla="*/ 6546887 w 12192000"/>
              <a:gd name="connsiteY2" fmla="*/ 1334385 h 2249330"/>
              <a:gd name="connsiteX3" fmla="*/ 11322057 w 12192000"/>
              <a:gd name="connsiteY3" fmla="*/ 70240 h 2249330"/>
              <a:gd name="connsiteX4" fmla="*/ 12192000 w 12192000"/>
              <a:gd name="connsiteY4" fmla="*/ 205532 h 2249330"/>
              <a:gd name="connsiteX5" fmla="*/ 12192000 w 12192000"/>
              <a:gd name="connsiteY5" fmla="*/ 2249330 h 2249330"/>
              <a:gd name="connsiteX6" fmla="*/ 0 w 12192000"/>
              <a:gd name="connsiteY6" fmla="*/ 2249330 h 2249330"/>
              <a:gd name="connsiteX7" fmla="*/ 0 w 12192000"/>
              <a:gd name="connsiteY7" fmla="*/ 131737 h 224933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98865 h 2216458"/>
              <a:gd name="connsiteX1" fmla="*/ 1138602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865 h 2216458"/>
              <a:gd name="connsiteX1" fmla="*/ 1071927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452 h 2216045"/>
              <a:gd name="connsiteX1" fmla="*/ 1071927 w 12192000"/>
              <a:gd name="connsiteY1" fmla="*/ 57 h 2216045"/>
              <a:gd name="connsiteX2" fmla="*/ 6546887 w 12192000"/>
              <a:gd name="connsiteY2" fmla="*/ 1301100 h 2216045"/>
              <a:gd name="connsiteX3" fmla="*/ 11322057 w 12192000"/>
              <a:gd name="connsiteY3" fmla="*/ 36955 h 2216045"/>
              <a:gd name="connsiteX4" fmla="*/ 12192000 w 12192000"/>
              <a:gd name="connsiteY4" fmla="*/ 172247 h 2216045"/>
              <a:gd name="connsiteX5" fmla="*/ 12192000 w 12192000"/>
              <a:gd name="connsiteY5" fmla="*/ 2216045 h 2216045"/>
              <a:gd name="connsiteX6" fmla="*/ 0 w 12192000"/>
              <a:gd name="connsiteY6" fmla="*/ 2216045 h 2216045"/>
              <a:gd name="connsiteX7" fmla="*/ 0 w 12192000"/>
              <a:gd name="connsiteY7" fmla="*/ 98452 h 2216045"/>
              <a:gd name="connsiteX0" fmla="*/ 0 w 12192000"/>
              <a:gd name="connsiteY0" fmla="*/ 108394 h 2225987"/>
              <a:gd name="connsiteX1" fmla="*/ 1071927 w 12192000"/>
              <a:gd name="connsiteY1" fmla="*/ 9999 h 2225987"/>
              <a:gd name="connsiteX2" fmla="*/ 6546887 w 12192000"/>
              <a:gd name="connsiteY2" fmla="*/ 1311042 h 2225987"/>
              <a:gd name="connsiteX3" fmla="*/ 11322057 w 12192000"/>
              <a:gd name="connsiteY3" fmla="*/ 46897 h 2225987"/>
              <a:gd name="connsiteX4" fmla="*/ 12192000 w 12192000"/>
              <a:gd name="connsiteY4" fmla="*/ 182189 h 2225987"/>
              <a:gd name="connsiteX5" fmla="*/ 12192000 w 12192000"/>
              <a:gd name="connsiteY5" fmla="*/ 2225987 h 2225987"/>
              <a:gd name="connsiteX6" fmla="*/ 0 w 12192000"/>
              <a:gd name="connsiteY6" fmla="*/ 2225987 h 2225987"/>
              <a:gd name="connsiteX7" fmla="*/ 0 w 12192000"/>
              <a:gd name="connsiteY7" fmla="*/ 108394 h 222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25987">
                <a:moveTo>
                  <a:pt x="0" y="108394"/>
                </a:moveTo>
                <a:cubicBezTo>
                  <a:pt x="503185" y="18009"/>
                  <a:pt x="544630" y="-19755"/>
                  <a:pt x="1071927" y="9999"/>
                </a:cubicBezTo>
                <a:cubicBezTo>
                  <a:pt x="1739550" y="47671"/>
                  <a:pt x="4838532" y="1304892"/>
                  <a:pt x="6546887" y="1311042"/>
                </a:cubicBezTo>
                <a:cubicBezTo>
                  <a:pt x="8255242" y="1317192"/>
                  <a:pt x="10886030" y="73114"/>
                  <a:pt x="11322057" y="46897"/>
                </a:cubicBezTo>
                <a:cubicBezTo>
                  <a:pt x="11758084" y="20680"/>
                  <a:pt x="11930873" y="70417"/>
                  <a:pt x="12192000" y="182189"/>
                </a:cubicBezTo>
                <a:lnTo>
                  <a:pt x="12192000" y="2225987"/>
                </a:lnTo>
                <a:lnTo>
                  <a:pt x="0" y="2225987"/>
                </a:lnTo>
                <a:lnTo>
                  <a:pt x="0" y="1083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079274C-88D4-4F69-B131-3F61C9D5CCC9}"/>
              </a:ext>
            </a:extLst>
          </p:cNvPr>
          <p:cNvSpPr/>
          <p:nvPr userDrawn="1"/>
        </p:nvSpPr>
        <p:spPr>
          <a:xfrm>
            <a:off x="-76202" y="4775854"/>
            <a:ext cx="12344402" cy="2246914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0 h 2217813"/>
              <a:gd name="connsiteX1" fmla="*/ 1138602 w 12192000"/>
              <a:gd name="connsiteY1" fmla="*/ 1825 h 2217813"/>
              <a:gd name="connsiteX2" fmla="*/ 5603459 w 12192000"/>
              <a:gd name="connsiteY2" fmla="*/ 998068 h 2217813"/>
              <a:gd name="connsiteX3" fmla="*/ 11322057 w 12192000"/>
              <a:gd name="connsiteY3" fmla="*/ 38723 h 2217813"/>
              <a:gd name="connsiteX4" fmla="*/ 12192000 w 12192000"/>
              <a:gd name="connsiteY4" fmla="*/ 174015 h 2217813"/>
              <a:gd name="connsiteX5" fmla="*/ 12192000 w 12192000"/>
              <a:gd name="connsiteY5" fmla="*/ 2217813 h 2217813"/>
              <a:gd name="connsiteX6" fmla="*/ 0 w 12192000"/>
              <a:gd name="connsiteY6" fmla="*/ 2217813 h 2217813"/>
              <a:gd name="connsiteX7" fmla="*/ 0 w 12192000"/>
              <a:gd name="connsiteY7" fmla="*/ 100220 h 2217813"/>
              <a:gd name="connsiteX8" fmla="*/ 908123 w 12192000"/>
              <a:gd name="connsiteY8" fmla="*/ 0 h 2217813"/>
              <a:gd name="connsiteX0" fmla="*/ 870023 w 12192000"/>
              <a:gd name="connsiteY0" fmla="*/ 27892 h 2309205"/>
              <a:gd name="connsiteX1" fmla="*/ 1138602 w 12192000"/>
              <a:gd name="connsiteY1" fmla="*/ 93217 h 2309205"/>
              <a:gd name="connsiteX2" fmla="*/ 5603459 w 12192000"/>
              <a:gd name="connsiteY2" fmla="*/ 1089460 h 2309205"/>
              <a:gd name="connsiteX3" fmla="*/ 11322057 w 12192000"/>
              <a:gd name="connsiteY3" fmla="*/ 130115 h 2309205"/>
              <a:gd name="connsiteX4" fmla="*/ 12192000 w 12192000"/>
              <a:gd name="connsiteY4" fmla="*/ 265407 h 2309205"/>
              <a:gd name="connsiteX5" fmla="*/ 12192000 w 12192000"/>
              <a:gd name="connsiteY5" fmla="*/ 2309205 h 2309205"/>
              <a:gd name="connsiteX6" fmla="*/ 0 w 12192000"/>
              <a:gd name="connsiteY6" fmla="*/ 2309205 h 2309205"/>
              <a:gd name="connsiteX7" fmla="*/ 0 w 12192000"/>
              <a:gd name="connsiteY7" fmla="*/ 191612 h 2309205"/>
              <a:gd name="connsiteX8" fmla="*/ 870023 w 12192000"/>
              <a:gd name="connsiteY8" fmla="*/ 27892 h 2309205"/>
              <a:gd name="connsiteX0" fmla="*/ 0 w 12192000"/>
              <a:gd name="connsiteY0" fmla="*/ 243906 h 2361499"/>
              <a:gd name="connsiteX1" fmla="*/ 1138602 w 12192000"/>
              <a:gd name="connsiteY1" fmla="*/ 145511 h 2361499"/>
              <a:gd name="connsiteX2" fmla="*/ 5603459 w 12192000"/>
              <a:gd name="connsiteY2" fmla="*/ 1141754 h 2361499"/>
              <a:gd name="connsiteX3" fmla="*/ 11322057 w 12192000"/>
              <a:gd name="connsiteY3" fmla="*/ 182409 h 2361499"/>
              <a:gd name="connsiteX4" fmla="*/ 12192000 w 12192000"/>
              <a:gd name="connsiteY4" fmla="*/ 317701 h 2361499"/>
              <a:gd name="connsiteX5" fmla="*/ 12192000 w 12192000"/>
              <a:gd name="connsiteY5" fmla="*/ 2361499 h 2361499"/>
              <a:gd name="connsiteX6" fmla="*/ 0 w 12192000"/>
              <a:gd name="connsiteY6" fmla="*/ 2361499 h 2361499"/>
              <a:gd name="connsiteX7" fmla="*/ 0 w 12192000"/>
              <a:gd name="connsiteY7" fmla="*/ 243906 h 2361499"/>
              <a:gd name="connsiteX0" fmla="*/ 0 w 12192000"/>
              <a:gd name="connsiteY0" fmla="*/ 197151 h 2314744"/>
              <a:gd name="connsiteX1" fmla="*/ 1138602 w 12192000"/>
              <a:gd name="connsiteY1" fmla="*/ 98756 h 2314744"/>
              <a:gd name="connsiteX2" fmla="*/ 5603459 w 12192000"/>
              <a:gd name="connsiteY2" fmla="*/ 1094999 h 2314744"/>
              <a:gd name="connsiteX3" fmla="*/ 11322057 w 12192000"/>
              <a:gd name="connsiteY3" fmla="*/ 135654 h 2314744"/>
              <a:gd name="connsiteX4" fmla="*/ 12192000 w 12192000"/>
              <a:gd name="connsiteY4" fmla="*/ 270946 h 2314744"/>
              <a:gd name="connsiteX5" fmla="*/ 12192000 w 12192000"/>
              <a:gd name="connsiteY5" fmla="*/ 2314744 h 2314744"/>
              <a:gd name="connsiteX6" fmla="*/ 0 w 12192000"/>
              <a:gd name="connsiteY6" fmla="*/ 2314744 h 2314744"/>
              <a:gd name="connsiteX7" fmla="*/ 0 w 12192000"/>
              <a:gd name="connsiteY7" fmla="*/ 197151 h 2314744"/>
              <a:gd name="connsiteX0" fmla="*/ 0 w 12192000"/>
              <a:gd name="connsiteY0" fmla="*/ 108746 h 2226339"/>
              <a:gd name="connsiteX1" fmla="*/ 1138602 w 12192000"/>
              <a:gd name="connsiteY1" fmla="*/ 10351 h 2226339"/>
              <a:gd name="connsiteX2" fmla="*/ 5603459 w 12192000"/>
              <a:gd name="connsiteY2" fmla="*/ 1006594 h 2226339"/>
              <a:gd name="connsiteX3" fmla="*/ 11322057 w 12192000"/>
              <a:gd name="connsiteY3" fmla="*/ 47249 h 2226339"/>
              <a:gd name="connsiteX4" fmla="*/ 12192000 w 12192000"/>
              <a:gd name="connsiteY4" fmla="*/ 182541 h 2226339"/>
              <a:gd name="connsiteX5" fmla="*/ 12192000 w 12192000"/>
              <a:gd name="connsiteY5" fmla="*/ 2226339 h 2226339"/>
              <a:gd name="connsiteX6" fmla="*/ 0 w 12192000"/>
              <a:gd name="connsiteY6" fmla="*/ 2226339 h 2226339"/>
              <a:gd name="connsiteX7" fmla="*/ 0 w 12192000"/>
              <a:gd name="connsiteY7" fmla="*/ 108746 h 2226339"/>
              <a:gd name="connsiteX0" fmla="*/ 0 w 12192000"/>
              <a:gd name="connsiteY0" fmla="*/ 99543 h 2217136"/>
              <a:gd name="connsiteX1" fmla="*/ 11386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62476 h 2280069"/>
              <a:gd name="connsiteX1" fmla="*/ 1189402 w 12192000"/>
              <a:gd name="connsiteY1" fmla="*/ 581 h 2280069"/>
              <a:gd name="connsiteX2" fmla="*/ 5603459 w 12192000"/>
              <a:gd name="connsiteY2" fmla="*/ 1060324 h 2280069"/>
              <a:gd name="connsiteX3" fmla="*/ 11322057 w 12192000"/>
              <a:gd name="connsiteY3" fmla="*/ 100979 h 2280069"/>
              <a:gd name="connsiteX4" fmla="*/ 12192000 w 12192000"/>
              <a:gd name="connsiteY4" fmla="*/ 236271 h 2280069"/>
              <a:gd name="connsiteX5" fmla="*/ 12192000 w 12192000"/>
              <a:gd name="connsiteY5" fmla="*/ 2280069 h 2280069"/>
              <a:gd name="connsiteX6" fmla="*/ 0 w 12192000"/>
              <a:gd name="connsiteY6" fmla="*/ 2280069 h 2280069"/>
              <a:gd name="connsiteX7" fmla="*/ 0 w 12192000"/>
              <a:gd name="connsiteY7" fmla="*/ 162476 h 2280069"/>
              <a:gd name="connsiteX0" fmla="*/ 0 w 12192000"/>
              <a:gd name="connsiteY0" fmla="*/ 99543 h 2217136"/>
              <a:gd name="connsiteX1" fmla="*/ 11767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01580 h 2219173"/>
              <a:gd name="connsiteX1" fmla="*/ 1176702 w 12192000"/>
              <a:gd name="connsiteY1" fmla="*/ 3185 h 2219173"/>
              <a:gd name="connsiteX2" fmla="*/ 5603459 w 12192000"/>
              <a:gd name="connsiteY2" fmla="*/ 999428 h 2219173"/>
              <a:gd name="connsiteX3" fmla="*/ 11322057 w 12192000"/>
              <a:gd name="connsiteY3" fmla="*/ 40083 h 2219173"/>
              <a:gd name="connsiteX4" fmla="*/ 12192000 w 12192000"/>
              <a:gd name="connsiteY4" fmla="*/ 175375 h 2219173"/>
              <a:gd name="connsiteX5" fmla="*/ 12192000 w 12192000"/>
              <a:gd name="connsiteY5" fmla="*/ 2219173 h 2219173"/>
              <a:gd name="connsiteX6" fmla="*/ 0 w 12192000"/>
              <a:gd name="connsiteY6" fmla="*/ 2219173 h 2219173"/>
              <a:gd name="connsiteX7" fmla="*/ 0 w 12192000"/>
              <a:gd name="connsiteY7" fmla="*/ 101580 h 221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19173">
                <a:moveTo>
                  <a:pt x="0" y="101580"/>
                </a:moveTo>
                <a:cubicBezTo>
                  <a:pt x="507267" y="49749"/>
                  <a:pt x="547782" y="-15199"/>
                  <a:pt x="1176702" y="3185"/>
                </a:cubicBezTo>
                <a:cubicBezTo>
                  <a:pt x="2122407" y="30829"/>
                  <a:pt x="3912567" y="993278"/>
                  <a:pt x="5603459" y="999428"/>
                </a:cubicBezTo>
                <a:cubicBezTo>
                  <a:pt x="7294351" y="1005578"/>
                  <a:pt x="10215196" y="71508"/>
                  <a:pt x="11322057" y="40083"/>
                </a:cubicBezTo>
                <a:cubicBezTo>
                  <a:pt x="11703723" y="29247"/>
                  <a:pt x="11940398" y="130278"/>
                  <a:pt x="12192000" y="175375"/>
                </a:cubicBezTo>
                <a:lnTo>
                  <a:pt x="12192000" y="2219173"/>
                </a:lnTo>
                <a:lnTo>
                  <a:pt x="0" y="2219173"/>
                </a:lnTo>
                <a:lnTo>
                  <a:pt x="0" y="10158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5F5F5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1E815F2-C282-41B8-8B60-8B0947D05319}"/>
              </a:ext>
            </a:extLst>
          </p:cNvPr>
          <p:cNvSpPr/>
          <p:nvPr userDrawn="1"/>
        </p:nvSpPr>
        <p:spPr>
          <a:xfrm>
            <a:off x="4949109" y="4083597"/>
            <a:ext cx="2293783" cy="3754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D3676C-0CB3-4E83-AF8D-FED1D199438C}"/>
              </a:ext>
            </a:extLst>
          </p:cNvPr>
          <p:cNvGrpSpPr/>
          <p:nvPr userDrawn="1"/>
        </p:nvGrpSpPr>
        <p:grpSpPr>
          <a:xfrm>
            <a:off x="-356489" y="5167878"/>
            <a:ext cx="12904971" cy="1323582"/>
            <a:chOff x="-127002" y="4938408"/>
            <a:chExt cx="12904971" cy="1323582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4BC6BFA-AC7F-42F2-AEC1-7BA78EFDB88F}"/>
                </a:ext>
              </a:extLst>
            </p:cNvPr>
            <p:cNvSpPr/>
            <p:nvPr/>
          </p:nvSpPr>
          <p:spPr>
            <a:xfrm>
              <a:off x="-95252" y="4938408"/>
              <a:ext cx="12841471" cy="1081421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147" h="1081421">
                  <a:moveTo>
                    <a:pt x="0" y="255890"/>
                  </a:moveTo>
                  <a:cubicBezTo>
                    <a:pt x="474915" y="69623"/>
                    <a:pt x="860650" y="-84893"/>
                    <a:pt x="1934768" y="52690"/>
                  </a:cubicBezTo>
                  <a:cubicBezTo>
                    <a:pt x="3008886" y="190273"/>
                    <a:pt x="4957716" y="1075040"/>
                    <a:pt x="6444711" y="1081390"/>
                  </a:cubicBezTo>
                  <a:cubicBezTo>
                    <a:pt x="7931706" y="1087740"/>
                    <a:pt x="9834499" y="118307"/>
                    <a:pt x="10856738" y="90790"/>
                  </a:cubicBezTo>
                  <a:cubicBezTo>
                    <a:pt x="11878977" y="63273"/>
                    <a:pt x="12403201" y="755423"/>
                    <a:pt x="12578147" y="916290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E90E53B-D974-4F7B-816B-9580EC9150E3}"/>
                </a:ext>
              </a:extLst>
            </p:cNvPr>
            <p:cNvSpPr/>
            <p:nvPr/>
          </p:nvSpPr>
          <p:spPr>
            <a:xfrm>
              <a:off x="-127002" y="5036340"/>
              <a:ext cx="12904971" cy="1225650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8610 h 1172742"/>
                <a:gd name="connsiteX1" fmla="*/ 2059164 w 12640345"/>
                <a:gd name="connsiteY1" fmla="*/ 156710 h 1172742"/>
                <a:gd name="connsiteX2" fmla="*/ 6668624 w 12640345"/>
                <a:gd name="connsiteY2" fmla="*/ 1172710 h 1172742"/>
                <a:gd name="connsiteX3" fmla="*/ 10981134 w 12640345"/>
                <a:gd name="connsiteY3" fmla="*/ 194810 h 1172742"/>
                <a:gd name="connsiteX4" fmla="*/ 12640345 w 12640345"/>
                <a:gd name="connsiteY4" fmla="*/ 842510 h 1172742"/>
                <a:gd name="connsiteX0" fmla="*/ 0 w 12640345"/>
                <a:gd name="connsiteY0" fmla="*/ 155892 h 1210277"/>
                <a:gd name="connsiteX1" fmla="*/ 2084043 w 12640345"/>
                <a:gd name="connsiteY1" fmla="*/ 117792 h 1210277"/>
                <a:gd name="connsiteX2" fmla="*/ 6668624 w 12640345"/>
                <a:gd name="connsiteY2" fmla="*/ 1209992 h 1210277"/>
                <a:gd name="connsiteX3" fmla="*/ 10981134 w 12640345"/>
                <a:gd name="connsiteY3" fmla="*/ 232092 h 1210277"/>
                <a:gd name="connsiteX4" fmla="*/ 12640345 w 12640345"/>
                <a:gd name="connsiteY4" fmla="*/ 879792 h 1210277"/>
                <a:gd name="connsiteX0" fmla="*/ 0 w 12640345"/>
                <a:gd name="connsiteY0" fmla="*/ 171547 h 1225932"/>
                <a:gd name="connsiteX1" fmla="*/ 2084043 w 12640345"/>
                <a:gd name="connsiteY1" fmla="*/ 133447 h 1225932"/>
                <a:gd name="connsiteX2" fmla="*/ 6668624 w 12640345"/>
                <a:gd name="connsiteY2" fmla="*/ 1225647 h 1225932"/>
                <a:gd name="connsiteX3" fmla="*/ 10981134 w 12640345"/>
                <a:gd name="connsiteY3" fmla="*/ 247747 h 1225932"/>
                <a:gd name="connsiteX4" fmla="*/ 12640345 w 12640345"/>
                <a:gd name="connsiteY4" fmla="*/ 895447 h 1225932"/>
                <a:gd name="connsiteX0" fmla="*/ 0 w 12640345"/>
                <a:gd name="connsiteY0" fmla="*/ 171547 h 1225650"/>
                <a:gd name="connsiteX1" fmla="*/ 2084043 w 12640345"/>
                <a:gd name="connsiteY1" fmla="*/ 133447 h 1225650"/>
                <a:gd name="connsiteX2" fmla="*/ 6668624 w 12640345"/>
                <a:gd name="connsiteY2" fmla="*/ 1225647 h 1225650"/>
                <a:gd name="connsiteX3" fmla="*/ 11043332 w 12640345"/>
                <a:gd name="connsiteY3" fmla="*/ 146147 h 1225650"/>
                <a:gd name="connsiteX4" fmla="*/ 12640345 w 12640345"/>
                <a:gd name="connsiteY4" fmla="*/ 895447 h 122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0345" h="1225650">
                  <a:moveTo>
                    <a:pt x="0" y="171547"/>
                  </a:moveTo>
                  <a:cubicBezTo>
                    <a:pt x="474915" y="-14720"/>
                    <a:pt x="1134320" y="-80336"/>
                    <a:pt x="2084043" y="133447"/>
                  </a:cubicBezTo>
                  <a:cubicBezTo>
                    <a:pt x="3033766" y="347230"/>
                    <a:pt x="5175409" y="1223530"/>
                    <a:pt x="6668624" y="1225647"/>
                  </a:cubicBezTo>
                  <a:cubicBezTo>
                    <a:pt x="8161839" y="1227764"/>
                    <a:pt x="10048045" y="201180"/>
                    <a:pt x="11043332" y="146147"/>
                  </a:cubicBezTo>
                  <a:cubicBezTo>
                    <a:pt x="12038619" y="91114"/>
                    <a:pt x="12452960" y="734580"/>
                    <a:pt x="12640345" y="895447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2F2FAC2-A552-4FFD-BC3E-8EB5AB1C4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2855" y="2867039"/>
            <a:ext cx="8546282" cy="769441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4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 YOU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BC3DE14-E2B3-4DAB-8B7A-9518392A9E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2859" y="912696"/>
            <a:ext cx="8546282" cy="1862048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15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谢谢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92218A6-CC5A-43BE-8DF0-5B64D1FA41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8400" y="4096703"/>
            <a:ext cx="2239092" cy="338554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汇报人：</a:t>
            </a:r>
            <a:r>
              <a:rPr kumimoji="0" lang="af-ZA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OfficePLUS</a:t>
            </a:r>
          </a:p>
        </p:txBody>
      </p:sp>
    </p:spTree>
    <p:extLst>
      <p:ext uri="{BB962C8B-B14F-4D97-AF65-F5344CB8AC3E}">
        <p14:creationId xmlns:p14="http://schemas.microsoft.com/office/powerpoint/2010/main" val="1849805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489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393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Arial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2954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6753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187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63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8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AAD3C76-0DAB-4BED-9C85-7E0295F7DA01}"/>
              </a:ext>
            </a:extLst>
          </p:cNvPr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6A5B-7B6C-4925-8B9F-FAEE8408CDE6}"/>
              </a:ext>
            </a:extLst>
          </p:cNvPr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14597C-DD7E-498F-994E-80BB5256E293}"/>
                </a:ext>
              </a:extLst>
            </p:cNvPr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F729BA5-3553-44C7-8B5E-D3BCAF4EECB0}"/>
                </a:ext>
              </a:extLst>
            </p:cNvPr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274F2C5-60CA-4297-9CDA-628B5F53B140}"/>
              </a:ext>
            </a:extLst>
          </p:cNvPr>
          <p:cNvSpPr/>
          <p:nvPr userDrawn="1"/>
        </p:nvSpPr>
        <p:spPr>
          <a:xfrm>
            <a:off x="6471828" y="183226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E4280D-095F-47B4-912F-3159CB7A512A}"/>
              </a:ext>
            </a:extLst>
          </p:cNvPr>
          <p:cNvSpPr/>
          <p:nvPr userDrawn="1"/>
        </p:nvSpPr>
        <p:spPr>
          <a:xfrm>
            <a:off x="6471828" y="3108856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F5560C-229A-4888-B924-55B0D77CF482}"/>
              </a:ext>
            </a:extLst>
          </p:cNvPr>
          <p:cNvSpPr/>
          <p:nvPr userDrawn="1"/>
        </p:nvSpPr>
        <p:spPr>
          <a:xfrm>
            <a:off x="6471828" y="4385444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6CD19A-2BE5-4DAA-BA3D-5735A74C8557}"/>
              </a:ext>
            </a:extLst>
          </p:cNvPr>
          <p:cNvGrpSpPr/>
          <p:nvPr userDrawn="1"/>
        </p:nvGrpSpPr>
        <p:grpSpPr>
          <a:xfrm>
            <a:off x="5662210" y="1746873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BA89E0F-7B0E-4587-9E3C-D5BCAD2F7F3F}"/>
                </a:ext>
              </a:extLst>
            </p:cNvPr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494AC-F098-4929-A790-4669E9DA12AF}"/>
                </a:ext>
              </a:extLst>
            </p:cNvPr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ECE02A-D15E-4187-B0E4-E2332FE5579B}"/>
              </a:ext>
            </a:extLst>
          </p:cNvPr>
          <p:cNvGrpSpPr/>
          <p:nvPr userDrawn="1"/>
        </p:nvGrpSpPr>
        <p:grpSpPr>
          <a:xfrm>
            <a:off x="5662210" y="3024712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DD9F6D2-953E-4338-9D38-63F033C77BA7}"/>
                </a:ext>
              </a:extLst>
            </p:cNvPr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7E2384-ABFE-4E13-A898-75D12DF84342}"/>
                </a:ext>
              </a:extLst>
            </p:cNvPr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A18B44F-1407-4BB1-B071-EAC15376894C}"/>
              </a:ext>
            </a:extLst>
          </p:cNvPr>
          <p:cNvGrpSpPr/>
          <p:nvPr userDrawn="1"/>
        </p:nvGrpSpPr>
        <p:grpSpPr>
          <a:xfrm>
            <a:off x="5662210" y="4302551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11040F-DC95-4758-A040-0C53ACE81078}"/>
                </a:ext>
              </a:extLst>
            </p:cNvPr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5CC7F7-C3FF-4FD3-9086-573B1429449D}"/>
                </a:ext>
              </a:extLst>
            </p:cNvPr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EC31585-236A-4D41-AFF1-5F7282F5FB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0590" y="189007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0B61DC42-1299-4192-98CB-CEE5F65260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0590" y="3167911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AD8B4EC-3C39-4719-8E3F-D569CDD66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0590" y="4445750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4917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AAD3C76-0DAB-4BED-9C85-7E0295F7DA01}"/>
              </a:ext>
            </a:extLst>
          </p:cNvPr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6A5B-7B6C-4925-8B9F-FAEE8408CDE6}"/>
              </a:ext>
            </a:extLst>
          </p:cNvPr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14597C-DD7E-498F-994E-80BB5256E293}"/>
                </a:ext>
              </a:extLst>
            </p:cNvPr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F729BA5-3553-44C7-8B5E-D3BCAF4EECB0}"/>
                </a:ext>
              </a:extLst>
            </p:cNvPr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274F2C5-60CA-4297-9CDA-628B5F53B140}"/>
              </a:ext>
            </a:extLst>
          </p:cNvPr>
          <p:cNvSpPr/>
          <p:nvPr userDrawn="1"/>
        </p:nvSpPr>
        <p:spPr>
          <a:xfrm>
            <a:off x="6479279" y="1271259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E4280D-095F-47B4-912F-3159CB7A512A}"/>
              </a:ext>
            </a:extLst>
          </p:cNvPr>
          <p:cNvSpPr/>
          <p:nvPr userDrawn="1"/>
        </p:nvSpPr>
        <p:spPr>
          <a:xfrm>
            <a:off x="6479279" y="2547847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F5560C-229A-4888-B924-55B0D77CF482}"/>
              </a:ext>
            </a:extLst>
          </p:cNvPr>
          <p:cNvSpPr/>
          <p:nvPr userDrawn="1"/>
        </p:nvSpPr>
        <p:spPr>
          <a:xfrm>
            <a:off x="6479279" y="3824435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BE9022-027E-44D3-A993-32AFE592F2D8}"/>
              </a:ext>
            </a:extLst>
          </p:cNvPr>
          <p:cNvSpPr/>
          <p:nvPr userDrawn="1"/>
        </p:nvSpPr>
        <p:spPr>
          <a:xfrm>
            <a:off x="6479279" y="5101024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6CD19A-2BE5-4DAA-BA3D-5735A74C8557}"/>
              </a:ext>
            </a:extLst>
          </p:cNvPr>
          <p:cNvGrpSpPr/>
          <p:nvPr userDrawn="1"/>
        </p:nvGrpSpPr>
        <p:grpSpPr>
          <a:xfrm>
            <a:off x="5669661" y="1185864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BA89E0F-7B0E-4587-9E3C-D5BCAD2F7F3F}"/>
                </a:ext>
              </a:extLst>
            </p:cNvPr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494AC-F098-4929-A790-4669E9DA12AF}"/>
                </a:ext>
              </a:extLst>
            </p:cNvPr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ECE02A-D15E-4187-B0E4-E2332FE5579B}"/>
              </a:ext>
            </a:extLst>
          </p:cNvPr>
          <p:cNvGrpSpPr/>
          <p:nvPr userDrawn="1"/>
        </p:nvGrpSpPr>
        <p:grpSpPr>
          <a:xfrm>
            <a:off x="5669661" y="2463703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DD9F6D2-953E-4338-9D38-63F033C77BA7}"/>
                </a:ext>
              </a:extLst>
            </p:cNvPr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7E2384-ABFE-4E13-A898-75D12DF84342}"/>
                </a:ext>
              </a:extLst>
            </p:cNvPr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A18B44F-1407-4BB1-B071-EAC15376894C}"/>
              </a:ext>
            </a:extLst>
          </p:cNvPr>
          <p:cNvGrpSpPr/>
          <p:nvPr userDrawn="1"/>
        </p:nvGrpSpPr>
        <p:grpSpPr>
          <a:xfrm>
            <a:off x="5669661" y="3741542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11040F-DC95-4758-A040-0C53ACE81078}"/>
                </a:ext>
              </a:extLst>
            </p:cNvPr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5CC7F7-C3FF-4FD3-9086-573B1429449D}"/>
                </a:ext>
              </a:extLst>
            </p:cNvPr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BD42287-638E-40DD-BC65-D58CEA65C7F3}"/>
              </a:ext>
            </a:extLst>
          </p:cNvPr>
          <p:cNvGrpSpPr/>
          <p:nvPr userDrawn="1"/>
        </p:nvGrpSpPr>
        <p:grpSpPr>
          <a:xfrm>
            <a:off x="5669661" y="5019381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FDB6BEBA-9696-4551-9C5B-839E9293AA45}"/>
                </a:ext>
              </a:extLst>
            </p:cNvPr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13C55A7-4CF7-41ED-8C65-64396DFB52EA}"/>
                </a:ext>
              </a:extLst>
            </p:cNvPr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04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EC31585-236A-4D41-AFF1-5F7282F5FB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8041" y="1329063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0B61DC42-1299-4192-98CB-CEE5F65260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8041" y="260690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AD8B4EC-3C39-4719-8E3F-D569CDD66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8041" y="3884741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占位符 32">
            <a:extLst>
              <a:ext uri="{FF2B5EF4-FFF2-40B4-BE49-F238E27FC236}">
                <a16:creationId xmlns:a16="http://schemas.microsoft.com/office/drawing/2014/main" id="{F40E7FA0-7637-4B50-B4E8-E98F573C74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8041" y="5162580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展望未来</a:t>
            </a:r>
          </a:p>
        </p:txBody>
      </p:sp>
    </p:spTree>
    <p:extLst>
      <p:ext uri="{BB962C8B-B14F-4D97-AF65-F5344CB8AC3E}">
        <p14:creationId xmlns:p14="http://schemas.microsoft.com/office/powerpoint/2010/main" val="180670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992" userDrawn="1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AAD3C76-0DAB-4BED-9C85-7E0295F7DA01}"/>
              </a:ext>
            </a:extLst>
          </p:cNvPr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6A5B-7B6C-4925-8B9F-FAEE8408CDE6}"/>
              </a:ext>
            </a:extLst>
          </p:cNvPr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14597C-DD7E-498F-994E-80BB5256E293}"/>
                </a:ext>
              </a:extLst>
            </p:cNvPr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F729BA5-3553-44C7-8B5E-D3BCAF4EECB0}"/>
                </a:ext>
              </a:extLst>
            </p:cNvPr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274F2C5-60CA-4297-9CDA-628B5F53B140}"/>
              </a:ext>
            </a:extLst>
          </p:cNvPr>
          <p:cNvSpPr/>
          <p:nvPr userDrawn="1"/>
        </p:nvSpPr>
        <p:spPr>
          <a:xfrm>
            <a:off x="6476109" y="94145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6CD19A-2BE5-4DAA-BA3D-5735A74C8557}"/>
              </a:ext>
            </a:extLst>
          </p:cNvPr>
          <p:cNvGrpSpPr/>
          <p:nvPr userDrawn="1"/>
        </p:nvGrpSpPr>
        <p:grpSpPr>
          <a:xfrm>
            <a:off x="5666491" y="856063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BA89E0F-7B0E-4587-9E3C-D5BCAD2F7F3F}"/>
                </a:ext>
              </a:extLst>
            </p:cNvPr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494AC-F098-4929-A790-4669E9DA12AF}"/>
                </a:ext>
              </a:extLst>
            </p:cNvPr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B0E4280D-095F-47B4-912F-3159CB7A512A}"/>
              </a:ext>
            </a:extLst>
          </p:cNvPr>
          <p:cNvSpPr/>
          <p:nvPr userDrawn="1"/>
        </p:nvSpPr>
        <p:spPr>
          <a:xfrm>
            <a:off x="6476109" y="2029222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ECE02A-D15E-4187-B0E4-E2332FE5579B}"/>
              </a:ext>
            </a:extLst>
          </p:cNvPr>
          <p:cNvGrpSpPr/>
          <p:nvPr userDrawn="1"/>
        </p:nvGrpSpPr>
        <p:grpSpPr>
          <a:xfrm>
            <a:off x="5666491" y="1945078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DD9F6D2-953E-4338-9D38-63F033C77BA7}"/>
                </a:ext>
              </a:extLst>
            </p:cNvPr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7E2384-ABFE-4E13-A898-75D12DF84342}"/>
                </a:ext>
              </a:extLst>
            </p:cNvPr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85F5560C-229A-4888-B924-55B0D77CF482}"/>
              </a:ext>
            </a:extLst>
          </p:cNvPr>
          <p:cNvSpPr/>
          <p:nvPr userDrawn="1"/>
        </p:nvSpPr>
        <p:spPr>
          <a:xfrm>
            <a:off x="6476109" y="3116986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A18B44F-1407-4BB1-B071-EAC15376894C}"/>
              </a:ext>
            </a:extLst>
          </p:cNvPr>
          <p:cNvGrpSpPr/>
          <p:nvPr userDrawn="1"/>
        </p:nvGrpSpPr>
        <p:grpSpPr>
          <a:xfrm>
            <a:off x="5666491" y="3034093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11040F-DC95-4758-A040-0C53ACE81078}"/>
                </a:ext>
              </a:extLst>
            </p:cNvPr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5CC7F7-C3FF-4FD3-9086-573B1429449D}"/>
                </a:ext>
              </a:extLst>
            </p:cNvPr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7ABE9022-027E-44D3-A993-32AFE592F2D8}"/>
              </a:ext>
            </a:extLst>
          </p:cNvPr>
          <p:cNvSpPr/>
          <p:nvPr userDrawn="1"/>
        </p:nvSpPr>
        <p:spPr>
          <a:xfrm>
            <a:off x="6476109" y="4204751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BD42287-638E-40DD-BC65-D58CEA65C7F3}"/>
              </a:ext>
            </a:extLst>
          </p:cNvPr>
          <p:cNvGrpSpPr/>
          <p:nvPr userDrawn="1"/>
        </p:nvGrpSpPr>
        <p:grpSpPr>
          <a:xfrm>
            <a:off x="5666491" y="4123108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FDB6BEBA-9696-4551-9C5B-839E9293AA45}"/>
                </a:ext>
              </a:extLst>
            </p:cNvPr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13C55A7-4CF7-41ED-8C65-64396DFB52EA}"/>
                </a:ext>
              </a:extLst>
            </p:cNvPr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04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EC31585-236A-4D41-AFF1-5F7282F5FB5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984871" y="99926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0B61DC42-1299-4192-98CB-CEE5F65260A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84871" y="2088277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AD8B4EC-3C39-4719-8E3F-D569CDD66DE2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984871" y="317729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占位符 32">
            <a:extLst>
              <a:ext uri="{FF2B5EF4-FFF2-40B4-BE49-F238E27FC236}">
                <a16:creationId xmlns:a16="http://schemas.microsoft.com/office/drawing/2014/main" id="{F40E7FA0-7637-4B50-B4E8-E98F573C745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984871" y="4266307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展望未来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1E66157-08C3-4276-8D62-B43AB430CB7B}"/>
              </a:ext>
            </a:extLst>
          </p:cNvPr>
          <p:cNvSpPr/>
          <p:nvPr userDrawn="1"/>
        </p:nvSpPr>
        <p:spPr>
          <a:xfrm>
            <a:off x="6476109" y="529376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B22AF44-CC9D-41C0-939B-AE906E6E7E07}"/>
              </a:ext>
            </a:extLst>
          </p:cNvPr>
          <p:cNvGrpSpPr/>
          <p:nvPr userDrawn="1"/>
        </p:nvGrpSpPr>
        <p:grpSpPr>
          <a:xfrm>
            <a:off x="5666491" y="5212125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EF818C0A-4697-4EE2-870F-7EF3B2C9B294}"/>
                </a:ext>
              </a:extLst>
            </p:cNvPr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7369799-30DA-4751-9E43-5F10937BC9AE}"/>
                </a:ext>
              </a:extLst>
            </p:cNvPr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05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42" name="文本占位符 32">
            <a:extLst>
              <a:ext uri="{FF2B5EF4-FFF2-40B4-BE49-F238E27FC236}">
                <a16:creationId xmlns:a16="http://schemas.microsoft.com/office/drawing/2014/main" id="{2593CBC9-86A2-47A4-99F4-14F5462A4DD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984871" y="5355323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未来计划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803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489293E2-4A5B-46F0-8C5A-1960CA7A551C}"/>
              </a:ext>
            </a:extLst>
          </p:cNvPr>
          <p:cNvSpPr/>
          <p:nvPr userDrawn="1"/>
        </p:nvSpPr>
        <p:spPr>
          <a:xfrm>
            <a:off x="-12700" y="6130630"/>
            <a:ext cx="12204700" cy="76944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98F3237E-4229-4D0B-9B23-338565E48C64}"/>
              </a:ext>
            </a:extLst>
          </p:cNvPr>
          <p:cNvSpPr/>
          <p:nvPr userDrawn="1"/>
        </p:nvSpPr>
        <p:spPr>
          <a:xfrm>
            <a:off x="3938259" y="108253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5755C2F0-0E23-4494-A1DC-39171C191BEC}"/>
              </a:ext>
            </a:extLst>
          </p:cNvPr>
          <p:cNvSpPr/>
          <p:nvPr userDrawn="1"/>
        </p:nvSpPr>
        <p:spPr>
          <a:xfrm>
            <a:off x="3647472" y="772040"/>
            <a:ext cx="4897056" cy="4587360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CE5DDB0-8060-44CD-A8F5-0930DB68A6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1687" y="1495966"/>
            <a:ext cx="2028626" cy="1862048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15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  <a:endParaRPr kumimoji="0" lang="zh-CN" altLang="en-US" sz="115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88C57E43-9A58-42EF-A27D-4D622BFA99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46600" y="3283006"/>
            <a:ext cx="3098800" cy="707886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40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+mn-ea"/>
                <a:cs typeface="+mn-cs"/>
              </a:rPr>
              <a:t>工作业绩</a:t>
            </a: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+mn-ea"/>
              <a:cs typeface="+mn-cs"/>
            </a:endParaRPr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FF7F32A1-8D18-48C0-AEFA-1702BF6A26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6600" y="4022564"/>
            <a:ext cx="3098800" cy="400110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2000" kern="1200" noProof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52340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59527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6D53AD-2E24-4DEE-89B0-559FE619089A}"/>
              </a:ext>
            </a:extLst>
          </p:cNvPr>
          <p:cNvSpPr/>
          <p:nvPr userDrawn="1"/>
        </p:nvSpPr>
        <p:spPr>
          <a:xfrm>
            <a:off x="984248" y="3657600"/>
            <a:ext cx="2908300" cy="2184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7EBFE6-5509-46D0-A139-9097F0CCAC8D}"/>
              </a:ext>
            </a:extLst>
          </p:cNvPr>
          <p:cNvSpPr/>
          <p:nvPr userDrawn="1"/>
        </p:nvSpPr>
        <p:spPr>
          <a:xfrm>
            <a:off x="4641850" y="3657600"/>
            <a:ext cx="2908300" cy="218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1D2CD89-99F9-4925-A546-E8B92A2D5E05}"/>
              </a:ext>
            </a:extLst>
          </p:cNvPr>
          <p:cNvSpPr/>
          <p:nvPr userDrawn="1"/>
        </p:nvSpPr>
        <p:spPr>
          <a:xfrm>
            <a:off x="8299452" y="3657600"/>
            <a:ext cx="2908300" cy="2184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2">
            <a:extLst>
              <a:ext uri="{FF2B5EF4-FFF2-40B4-BE49-F238E27FC236}">
                <a16:creationId xmlns:a16="http://schemas.microsoft.com/office/drawing/2014/main" id="{098715D4-E5E2-475B-AEB5-7AE9BC1DB65E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984248" y="1718732"/>
            <a:ext cx="2908300" cy="1938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2">
            <a:extLst>
              <a:ext uri="{FF2B5EF4-FFF2-40B4-BE49-F238E27FC236}">
                <a16:creationId xmlns:a16="http://schemas.microsoft.com/office/drawing/2014/main" id="{B25EE816-46C6-46BA-B5CD-09B71E8CEA00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641850" y="1718731"/>
            <a:ext cx="2908300" cy="19383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2">
            <a:extLst>
              <a:ext uri="{FF2B5EF4-FFF2-40B4-BE49-F238E27FC236}">
                <a16:creationId xmlns:a16="http://schemas.microsoft.com/office/drawing/2014/main" id="{1C8A5E23-8888-438E-8A7F-BBF6F4615F49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299452" y="1718731"/>
            <a:ext cx="2908300" cy="19383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10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40CB766A-2315-4182-8ECF-7C9547B938EE}"/>
              </a:ext>
            </a:extLst>
          </p:cNvPr>
          <p:cNvSpPr/>
          <p:nvPr userDrawn="1"/>
        </p:nvSpPr>
        <p:spPr>
          <a:xfrm>
            <a:off x="0" y="3846286"/>
            <a:ext cx="12192000" cy="3011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C244E47-7BEE-4B59-B49A-1A299B285717}"/>
              </a:ext>
            </a:extLst>
          </p:cNvPr>
          <p:cNvSpPr/>
          <p:nvPr userDrawn="1"/>
        </p:nvSpPr>
        <p:spPr>
          <a:xfrm>
            <a:off x="620487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4D49EB9-BE1A-479E-AA55-68A6D2BA762B}"/>
              </a:ext>
            </a:extLst>
          </p:cNvPr>
          <p:cNvSpPr/>
          <p:nvPr userDrawn="1"/>
        </p:nvSpPr>
        <p:spPr>
          <a:xfrm>
            <a:off x="3487058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0078156-EA0A-417C-9A2D-A35A4A0320E3}"/>
              </a:ext>
            </a:extLst>
          </p:cNvPr>
          <p:cNvSpPr/>
          <p:nvPr userDrawn="1"/>
        </p:nvSpPr>
        <p:spPr>
          <a:xfrm>
            <a:off x="6353629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46EDE33-6803-43F8-A41D-EBBBFEC9B897}"/>
              </a:ext>
            </a:extLst>
          </p:cNvPr>
          <p:cNvSpPr/>
          <p:nvPr userDrawn="1"/>
        </p:nvSpPr>
        <p:spPr>
          <a:xfrm>
            <a:off x="9220200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0C99EDEE-6ECC-4956-86CB-0B2ADBBA9E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35744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 cstate="print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EBB9A516-2914-4697-A884-5327BF130D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2315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 cstate="print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F234DB2F-0B4B-48D9-9C94-9EB6D7EC8B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8886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 cstate="print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BEBBBC23-99D6-448C-B937-8D3A1EF445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5457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 cstate="print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77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BD6C8CD-0FB0-4594-B707-8624627D1201}"/>
              </a:ext>
            </a:extLst>
          </p:cNvPr>
          <p:cNvSpPr/>
          <p:nvPr userDrawn="1"/>
        </p:nvSpPr>
        <p:spPr>
          <a:xfrm flipH="1">
            <a:off x="5573486" y="1377043"/>
            <a:ext cx="5945414" cy="4597400"/>
          </a:xfrm>
          <a:prstGeom prst="rect">
            <a:avLst/>
          </a:prstGeom>
          <a:blipFill dpi="0" rotWithShape="1">
            <a:blip r:embed="rId2" cstate="print">
              <a:grayscl/>
            </a:blip>
            <a:srcRect/>
            <a:stretch>
              <a:fillRect l="-4000" r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1D4AAE-D187-43AA-9BCA-89533CDB8F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73713" y="1377043"/>
            <a:ext cx="5945187" cy="4597400"/>
          </a:xfrm>
          <a:blipFill dpi="0" rotWithShape="1">
            <a:blip r:embed="rId2" cstate="print">
              <a:grayscl/>
            </a:blip>
            <a:srcRect/>
            <a:stretch>
              <a:fillRect l="-4000" r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95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B2B43A5-6FA4-4B74-BBA0-5E43ED547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62C5F0-7094-4173-AA4D-7E6F41E97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1EB1BA-0B1F-478B-8251-EE809C184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158CB-212E-4EF4-8224-C37F6C1149F4}" type="datetimeFigureOut">
              <a:rPr lang="zh-CN" altLang="en-US" smtClean="0"/>
              <a:pPr/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269F3C-1881-4265-B620-CEABB9BA2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8BFD25-CC33-4217-858E-43B0CE330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50541-B1B0-44D0-ADD5-50940B1BB7C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10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3" r:id="rId4"/>
    <p:sldLayoutId id="2147483651" r:id="rId5"/>
    <p:sldLayoutId id="2147483652" r:id="rId6"/>
    <p:sldLayoutId id="2147483661" r:id="rId7"/>
    <p:sldLayoutId id="2147483665" r:id="rId8"/>
    <p:sldLayoutId id="2147483667" r:id="rId9"/>
    <p:sldLayoutId id="2147483668" r:id="rId10"/>
    <p:sldLayoutId id="2147483666" r:id="rId11"/>
    <p:sldLayoutId id="2147483664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42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svg"/><Relationship Id="rId7" Type="http://schemas.openxmlformats.org/officeDocument/2006/relationships/image" Target="../media/image3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0.svg"/><Relationship Id="rId4" Type="http://schemas.openxmlformats.org/officeDocument/2006/relationships/image" Target="../media/image34.png"/><Relationship Id="rId9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svg"/><Relationship Id="rId7" Type="http://schemas.openxmlformats.org/officeDocument/2006/relationships/image" Target="../media/image38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6.svg"/><Relationship Id="rId4" Type="http://schemas.openxmlformats.org/officeDocument/2006/relationships/image" Target="../media/image40.png"/><Relationship Id="rId9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image" Target="../media/image26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26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image" Target="../media/image26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2.svg"/><Relationship Id="rId4" Type="http://schemas.openxmlformats.org/officeDocument/2006/relationships/image" Target="../media/image24.pn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EF1EB-BB94-46AD-894A-CC319EF62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Oneworld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APP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项目答辩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A8A4E8-7D3F-4D5B-ADBE-2C1DCB5686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6572" y="3976914"/>
            <a:ext cx="3686628" cy="707886"/>
          </a:xfrm>
        </p:spPr>
        <p:txBody>
          <a:bodyPr/>
          <a:lstStyle/>
          <a:p>
            <a:r>
              <a:rPr lang="zh-CN" altLang="en-US" sz="2000" dirty="0" smtClean="0"/>
              <a:t>组长：冯钢果 </a:t>
            </a:r>
            <a:endParaRPr lang="en-US" altLang="zh-CN" sz="2000" dirty="0" smtClean="0"/>
          </a:p>
          <a:p>
            <a:r>
              <a:rPr lang="zh-CN" altLang="en-US" sz="2000" dirty="0" smtClean="0"/>
              <a:t>           组员：唐标、郑佳浩</a:t>
            </a:r>
            <a:endParaRPr lang="af-ZA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551963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系统总体设计</a:t>
            </a:r>
            <a:endParaRPr lang="en-US" altLang="zh-CN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20A1DD1-949E-4C99-B09B-E08CFB0FA9EC}"/>
              </a:ext>
            </a:extLst>
          </p:cNvPr>
          <p:cNvSpPr txBox="1"/>
          <p:nvPr/>
        </p:nvSpPr>
        <p:spPr>
          <a:xfrm>
            <a:off x="4070003" y="2521992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50%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081C28C-5CA7-4F1C-8F0C-1828FF6C42DD}"/>
              </a:ext>
            </a:extLst>
          </p:cNvPr>
          <p:cNvSpPr txBox="1"/>
          <p:nvPr/>
        </p:nvSpPr>
        <p:spPr>
          <a:xfrm>
            <a:off x="6873476" y="2548942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70%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E515B4-D3CF-44FD-BECC-BE8137A034B0}"/>
              </a:ext>
            </a:extLst>
          </p:cNvPr>
          <p:cNvSpPr txBox="1"/>
          <p:nvPr/>
        </p:nvSpPr>
        <p:spPr>
          <a:xfrm>
            <a:off x="9611372" y="2536784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90%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0550" y="1622323"/>
            <a:ext cx="90208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功能性需求</a:t>
            </a:r>
            <a:endParaRPr lang="en-US" altLang="zh-CN" dirty="0" smtClean="0"/>
          </a:p>
          <a:p>
            <a:r>
              <a:rPr lang="en-US" altLang="zh-CN" dirty="0"/>
              <a:t>(1) </a:t>
            </a:r>
            <a:r>
              <a:rPr lang="zh-CN" altLang="en-US" dirty="0"/>
              <a:t>登录、注册功能；</a:t>
            </a:r>
          </a:p>
          <a:p>
            <a:r>
              <a:rPr lang="en-US" altLang="zh-CN" dirty="0"/>
              <a:t>(2) </a:t>
            </a:r>
            <a:r>
              <a:rPr lang="zh-CN" altLang="en-US" dirty="0"/>
              <a:t>拍照或从相册选择植物图片识别功能；</a:t>
            </a:r>
          </a:p>
          <a:p>
            <a:r>
              <a:rPr lang="en-US" altLang="zh-CN" dirty="0"/>
              <a:t>(3) </a:t>
            </a:r>
            <a:r>
              <a:rPr lang="zh-CN" altLang="en-US" dirty="0"/>
              <a:t>查看文章及详情功能；</a:t>
            </a:r>
          </a:p>
          <a:p>
            <a:r>
              <a:rPr lang="en-US" altLang="zh-CN" dirty="0"/>
              <a:t>(4) </a:t>
            </a:r>
            <a:r>
              <a:rPr lang="zh-CN" altLang="en-US" dirty="0"/>
              <a:t>查看贴子及详情功能；</a:t>
            </a:r>
          </a:p>
          <a:p>
            <a:r>
              <a:rPr lang="en-US" altLang="zh-CN" dirty="0"/>
              <a:t>(5) </a:t>
            </a:r>
            <a:r>
              <a:rPr lang="zh-CN" altLang="en-US" dirty="0"/>
              <a:t>查看精品展览功能；</a:t>
            </a:r>
          </a:p>
          <a:p>
            <a:r>
              <a:rPr lang="en-US" altLang="zh-CN" dirty="0"/>
              <a:t>(6) </a:t>
            </a:r>
            <a:r>
              <a:rPr lang="zh-CN" altLang="en-US" dirty="0"/>
              <a:t>搜索并查看详情功能；</a:t>
            </a:r>
          </a:p>
          <a:p>
            <a:r>
              <a:rPr lang="en-US" altLang="zh-CN" dirty="0"/>
              <a:t>(7) </a:t>
            </a:r>
            <a:r>
              <a:rPr lang="zh-CN" altLang="en-US" dirty="0"/>
              <a:t>热点展示功能</a:t>
            </a:r>
          </a:p>
        </p:txBody>
      </p:sp>
    </p:spTree>
    <p:extLst>
      <p:ext uri="{BB962C8B-B14F-4D97-AF65-F5344CB8AC3E}">
        <p14:creationId xmlns:p14="http://schemas.microsoft.com/office/powerpoint/2010/main" val="350223424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系统总体设计</a:t>
            </a:r>
            <a:endParaRPr lang="en-US" altLang="zh-CN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20A1DD1-949E-4C99-B09B-E08CFB0FA9EC}"/>
              </a:ext>
            </a:extLst>
          </p:cNvPr>
          <p:cNvSpPr txBox="1"/>
          <p:nvPr/>
        </p:nvSpPr>
        <p:spPr>
          <a:xfrm>
            <a:off x="4070003" y="2521992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50%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081C28C-5CA7-4F1C-8F0C-1828FF6C42DD}"/>
              </a:ext>
            </a:extLst>
          </p:cNvPr>
          <p:cNvSpPr txBox="1"/>
          <p:nvPr/>
        </p:nvSpPr>
        <p:spPr>
          <a:xfrm>
            <a:off x="6873476" y="2548942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70%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E515B4-D3CF-44FD-BECC-BE8137A034B0}"/>
              </a:ext>
            </a:extLst>
          </p:cNvPr>
          <p:cNvSpPr txBox="1"/>
          <p:nvPr/>
        </p:nvSpPr>
        <p:spPr>
          <a:xfrm>
            <a:off x="9611372" y="2536784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90%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0550" y="1622323"/>
            <a:ext cx="9020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非功能性需求</a:t>
            </a:r>
            <a:endParaRPr lang="en-US" altLang="zh-CN" dirty="0" smtClean="0"/>
          </a:p>
          <a:p>
            <a:r>
              <a:rPr lang="en-US" altLang="zh-CN" dirty="0"/>
              <a:t>(1) </a:t>
            </a:r>
            <a:r>
              <a:rPr lang="zh-CN" altLang="en-US" dirty="0"/>
              <a:t>界面美观；</a:t>
            </a:r>
          </a:p>
          <a:p>
            <a:r>
              <a:rPr lang="en-US" altLang="zh-CN" dirty="0"/>
              <a:t>(2) </a:t>
            </a:r>
            <a:r>
              <a:rPr lang="zh-CN" altLang="en-US" dirty="0"/>
              <a:t>软件易用；</a:t>
            </a:r>
          </a:p>
          <a:p>
            <a:r>
              <a:rPr lang="en-US" altLang="zh-CN" dirty="0"/>
              <a:t>(3) </a:t>
            </a:r>
            <a:r>
              <a:rPr lang="zh-CN" altLang="en-US" dirty="0"/>
              <a:t>软件安全；</a:t>
            </a:r>
          </a:p>
          <a:p>
            <a:r>
              <a:rPr lang="en-US" altLang="zh-CN" dirty="0"/>
              <a:t>(4) </a:t>
            </a:r>
            <a:r>
              <a:rPr lang="zh-CN" altLang="en-US" dirty="0"/>
              <a:t>软件易于测试维护。</a:t>
            </a:r>
          </a:p>
        </p:txBody>
      </p:sp>
    </p:spTree>
    <p:extLst>
      <p:ext uri="{BB962C8B-B14F-4D97-AF65-F5344CB8AC3E}">
        <p14:creationId xmlns:p14="http://schemas.microsoft.com/office/powerpoint/2010/main" val="335372419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用户功能</a:t>
            </a:r>
            <a:endParaRPr lang="en-US" altLang="zh-CN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02FC8D3-12A1-4170-AC35-B561B0B7DA76}"/>
              </a:ext>
            </a:extLst>
          </p:cNvPr>
          <p:cNvSpPr/>
          <p:nvPr/>
        </p:nvSpPr>
        <p:spPr>
          <a:xfrm>
            <a:off x="1011924" y="1689100"/>
            <a:ext cx="2247224" cy="3807460"/>
          </a:xfrm>
          <a:prstGeom prst="roundRect">
            <a:avLst>
              <a:gd name="adj" fmla="val 770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496E89D-C2E2-41D4-9354-070372EA5882}"/>
              </a:ext>
            </a:extLst>
          </p:cNvPr>
          <p:cNvSpPr/>
          <p:nvPr/>
        </p:nvSpPr>
        <p:spPr>
          <a:xfrm>
            <a:off x="3655256" y="1689100"/>
            <a:ext cx="2247224" cy="3807460"/>
          </a:xfrm>
          <a:prstGeom prst="roundRect">
            <a:avLst>
              <a:gd name="adj" fmla="val 770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AC0EE48-51CD-4660-ACF5-5496CB177EAD}"/>
              </a:ext>
            </a:extLst>
          </p:cNvPr>
          <p:cNvSpPr/>
          <p:nvPr/>
        </p:nvSpPr>
        <p:spPr>
          <a:xfrm>
            <a:off x="6294054" y="1689100"/>
            <a:ext cx="2247224" cy="3807460"/>
          </a:xfrm>
          <a:prstGeom prst="roundRect">
            <a:avLst>
              <a:gd name="adj" fmla="val 770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CCA3D69-CEC3-4E7B-800E-1AA96C5D4E44}"/>
              </a:ext>
            </a:extLst>
          </p:cNvPr>
          <p:cNvSpPr/>
          <p:nvPr/>
        </p:nvSpPr>
        <p:spPr>
          <a:xfrm>
            <a:off x="8932853" y="1689100"/>
            <a:ext cx="2247224" cy="3807460"/>
          </a:xfrm>
          <a:prstGeom prst="roundRect">
            <a:avLst>
              <a:gd name="adj" fmla="val 770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50AF3A6-5189-412E-AEF1-5FA9C7F47D10}"/>
              </a:ext>
            </a:extLst>
          </p:cNvPr>
          <p:cNvSpPr/>
          <p:nvPr/>
        </p:nvSpPr>
        <p:spPr>
          <a:xfrm>
            <a:off x="1163296" y="3878893"/>
            <a:ext cx="194448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用户注册时需要填写手机号，用户名，密码进行注册。注册后即可登录。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D2C813-CF66-4B22-AD5C-06EB122AC70A}"/>
              </a:ext>
            </a:extLst>
          </p:cNvPr>
          <p:cNvSpPr txBox="1"/>
          <p:nvPr/>
        </p:nvSpPr>
        <p:spPr>
          <a:xfrm>
            <a:off x="1530242" y="3477076"/>
            <a:ext cx="121058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登录注册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" name="图形 11" descr="Internet">
            <a:extLst>
              <a:ext uri="{FF2B5EF4-FFF2-40B4-BE49-F238E27FC236}">
                <a16:creationId xmlns:a16="http://schemas.microsoft.com/office/drawing/2014/main" id="{4D39EC19-E47B-4805-B186-A9010DEA45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6536" y="1812818"/>
            <a:ext cx="718000" cy="804026"/>
          </a:xfrm>
          <a:prstGeom prst="rect">
            <a:avLst/>
          </a:prstGeom>
        </p:spPr>
      </p:pic>
      <p:pic>
        <p:nvPicPr>
          <p:cNvPr id="13" name="图形 12" descr="投影仪屏幕">
            <a:extLst>
              <a:ext uri="{FF2B5EF4-FFF2-40B4-BE49-F238E27FC236}">
                <a16:creationId xmlns:a16="http://schemas.microsoft.com/office/drawing/2014/main" id="{0115C2FA-4366-46B1-8630-3925AFF35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2942" y="1841347"/>
            <a:ext cx="667046" cy="746967"/>
          </a:xfrm>
          <a:prstGeom prst="rect">
            <a:avLst/>
          </a:prstGeom>
        </p:spPr>
      </p:pic>
      <p:pic>
        <p:nvPicPr>
          <p:cNvPr id="14" name="图形 13" descr="信号塔">
            <a:extLst>
              <a:ext uri="{FF2B5EF4-FFF2-40B4-BE49-F238E27FC236}">
                <a16:creationId xmlns:a16="http://schemas.microsoft.com/office/drawing/2014/main" id="{01B4855C-1F1D-44AE-A6AC-B2311F003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3136" y="1906062"/>
            <a:ext cx="551464" cy="617538"/>
          </a:xfrm>
          <a:prstGeom prst="rect">
            <a:avLst/>
          </a:prstGeom>
        </p:spPr>
      </p:pic>
      <p:pic>
        <p:nvPicPr>
          <p:cNvPr id="15" name="图形 14" descr="处理器">
            <a:extLst>
              <a:ext uri="{FF2B5EF4-FFF2-40B4-BE49-F238E27FC236}">
                <a16:creationId xmlns:a16="http://schemas.microsoft.com/office/drawing/2014/main" id="{F03929D1-8667-4CA3-AB83-4939CAEDA1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4143" y="1841347"/>
            <a:ext cx="667046" cy="74696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68ED6F3-B8A2-4BDB-83B4-F2FDF188B2FE}"/>
              </a:ext>
            </a:extLst>
          </p:cNvPr>
          <p:cNvSpPr/>
          <p:nvPr/>
        </p:nvSpPr>
        <p:spPr>
          <a:xfrm>
            <a:off x="1030636" y="2727590"/>
            <a:ext cx="2209801" cy="3967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F12129-51BB-4401-A7F1-B647CC1C5E20}"/>
              </a:ext>
            </a:extLst>
          </p:cNvPr>
          <p:cNvSpPr txBox="1"/>
          <p:nvPr/>
        </p:nvSpPr>
        <p:spPr>
          <a:xfrm>
            <a:off x="1871681" y="2714137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2400" b="1" dirty="0">
              <a:solidFill>
                <a:schemeClr val="accent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3D4A99A-33D6-4286-A9A8-2819404CEE3D}"/>
              </a:ext>
            </a:extLst>
          </p:cNvPr>
          <p:cNvSpPr/>
          <p:nvPr/>
        </p:nvSpPr>
        <p:spPr>
          <a:xfrm>
            <a:off x="3655256" y="2727590"/>
            <a:ext cx="2247224" cy="396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5DF9C9C-4D65-43E1-BD5E-E80BBA29C321}"/>
              </a:ext>
            </a:extLst>
          </p:cNvPr>
          <p:cNvSpPr txBox="1"/>
          <p:nvPr/>
        </p:nvSpPr>
        <p:spPr>
          <a:xfrm>
            <a:off x="4515013" y="2714137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5CB9BE8-23DF-4413-A84F-C6D5FC50086E}"/>
              </a:ext>
            </a:extLst>
          </p:cNvPr>
          <p:cNvSpPr/>
          <p:nvPr/>
        </p:nvSpPr>
        <p:spPr>
          <a:xfrm>
            <a:off x="8932853" y="2727590"/>
            <a:ext cx="2247224" cy="396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B86B42-5A83-414C-B9DA-027F8F030D38}"/>
              </a:ext>
            </a:extLst>
          </p:cNvPr>
          <p:cNvSpPr txBox="1"/>
          <p:nvPr/>
        </p:nvSpPr>
        <p:spPr>
          <a:xfrm>
            <a:off x="9792610" y="2714137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7341B5A-A82A-4B46-8865-38E502C4AC88}"/>
              </a:ext>
            </a:extLst>
          </p:cNvPr>
          <p:cNvSpPr/>
          <p:nvPr/>
        </p:nvSpPr>
        <p:spPr>
          <a:xfrm>
            <a:off x="3806628" y="3878893"/>
            <a:ext cx="194448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在这一页面用户可以查看由系统推送的内容，可以查找自己感兴趣的内容。</a:t>
            </a:r>
            <a:endParaRPr lang="zh-CN" altLang="en-US" sz="1200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B932A28-53E2-4752-8D97-743C32DB991F}"/>
              </a:ext>
            </a:extLst>
          </p:cNvPr>
          <p:cNvSpPr txBox="1"/>
          <p:nvPr/>
        </p:nvSpPr>
        <p:spPr>
          <a:xfrm>
            <a:off x="4430055" y="3477076"/>
            <a:ext cx="69762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花间</a:t>
            </a:r>
            <a:endParaRPr lang="zh-CN" altLang="en-US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C4ACAD1-2D5D-4FFC-B1A8-8B9CDB9C99C5}"/>
              </a:ext>
            </a:extLst>
          </p:cNvPr>
          <p:cNvSpPr/>
          <p:nvPr/>
        </p:nvSpPr>
        <p:spPr>
          <a:xfrm>
            <a:off x="6445426" y="3878893"/>
            <a:ext cx="194448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在这一页面用户可以查看由其他用户上传的植物壁纸，以及所附带的好句。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CA094B4-019B-4297-B2C5-F398BE3AD09F}"/>
              </a:ext>
            </a:extLst>
          </p:cNvPr>
          <p:cNvSpPr txBox="1"/>
          <p:nvPr/>
        </p:nvSpPr>
        <p:spPr>
          <a:xfrm>
            <a:off x="7068853" y="3477076"/>
            <a:ext cx="6976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花展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10C1583-AEE5-49AE-9228-942FA93ACB38}"/>
              </a:ext>
            </a:extLst>
          </p:cNvPr>
          <p:cNvSpPr/>
          <p:nvPr/>
        </p:nvSpPr>
        <p:spPr>
          <a:xfrm>
            <a:off x="9084225" y="3878893"/>
            <a:ext cx="194448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该功能可以通过拍摄周围的植物在软件中查出该植物的信息。</a:t>
            </a:r>
            <a:endParaRPr lang="zh-CN" altLang="en-US" sz="1200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3E4B1B7-F63A-47C3-841E-CD736FF2DBD5}"/>
              </a:ext>
            </a:extLst>
          </p:cNvPr>
          <p:cNvSpPr txBox="1"/>
          <p:nvPr/>
        </p:nvSpPr>
        <p:spPr>
          <a:xfrm>
            <a:off x="9707652" y="3477076"/>
            <a:ext cx="6976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拍照</a:t>
            </a:r>
            <a:endParaRPr lang="zh-CN" altLang="en-US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17A9D1A-D0A8-4584-AD50-BA400E298BC4}"/>
              </a:ext>
            </a:extLst>
          </p:cNvPr>
          <p:cNvSpPr/>
          <p:nvPr/>
        </p:nvSpPr>
        <p:spPr>
          <a:xfrm>
            <a:off x="6312766" y="2727590"/>
            <a:ext cx="2209801" cy="3967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9E5404F-31BA-4465-885D-1A814EBE1B0F}"/>
              </a:ext>
            </a:extLst>
          </p:cNvPr>
          <p:cNvSpPr txBox="1"/>
          <p:nvPr/>
        </p:nvSpPr>
        <p:spPr>
          <a:xfrm>
            <a:off x="7153811" y="2714137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2400" b="1" dirty="0">
              <a:solidFill>
                <a:schemeClr val="accent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89398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概要设计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1209368" y="1740310"/>
            <a:ext cx="8259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服务器和客户端框架</a:t>
            </a:r>
            <a:endParaRPr lang="en-US" altLang="zh-CN" dirty="0" smtClean="0"/>
          </a:p>
          <a:p>
            <a:r>
              <a:rPr lang="en-US" altLang="zh-CN" dirty="0"/>
              <a:t>(1) </a:t>
            </a:r>
            <a:r>
              <a:rPr lang="zh-CN" altLang="en-US" dirty="0"/>
              <a:t>服务器端：</a:t>
            </a:r>
            <a:r>
              <a:rPr lang="en-US" altLang="zh-CN" dirty="0"/>
              <a:t>Spring boot</a:t>
            </a:r>
            <a:r>
              <a:rPr lang="zh-CN" altLang="en-US" dirty="0"/>
              <a:t>；</a:t>
            </a:r>
          </a:p>
          <a:p>
            <a:r>
              <a:rPr lang="en-US" altLang="zh-CN" dirty="0"/>
              <a:t>(2) </a:t>
            </a:r>
            <a:r>
              <a:rPr lang="zh-CN" altLang="en-US" dirty="0"/>
              <a:t>客户端：</a:t>
            </a:r>
            <a:r>
              <a:rPr lang="en-US" altLang="zh-CN" dirty="0"/>
              <a:t>MVVM + </a:t>
            </a:r>
            <a:r>
              <a:rPr lang="en-US" altLang="zh-CN" dirty="0" err="1"/>
              <a:t>RxJava</a:t>
            </a:r>
            <a:r>
              <a:rPr lang="en-US" altLang="zh-CN" dirty="0"/>
              <a:t> + Room + </a:t>
            </a:r>
            <a:r>
              <a:rPr lang="en-US" altLang="zh-CN" dirty="0" err="1"/>
              <a:t>LiveData</a:t>
            </a:r>
            <a:r>
              <a:rPr lang="zh-CN" altLang="en-US" dirty="0"/>
              <a:t>。</a:t>
            </a:r>
            <a:endParaRPr lang="en-US" altLang="zh-CN" dirty="0" smtClean="0"/>
          </a:p>
        </p:txBody>
      </p:sp>
      <p:pic>
        <p:nvPicPr>
          <p:cNvPr id="1026" name="Picture 2" descr="https://bkimg.cdn.bcebos.com/pic/e61190ef76c6a7efe4baffc3fdfaaf51f2de66b2@wm_1,g_7,k_d2F0ZXIvYmFpa2U4MA==,xp_5,yp_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420" y="3531479"/>
            <a:ext cx="68103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11962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371" y="3283006"/>
            <a:ext cx="3294743" cy="707886"/>
          </a:xfrm>
        </p:spPr>
        <p:txBody>
          <a:bodyPr/>
          <a:lstStyle/>
          <a:p>
            <a:r>
              <a:rPr lang="zh-CN" altLang="en-US" dirty="0" smtClean="0"/>
              <a:t>系统具体实现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069301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系统具体实现</a:t>
            </a:r>
            <a:endParaRPr lang="en-US" altLang="zh-CN" dirty="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8EA2C5F-58EA-409A-B089-89A3EE0C9336}"/>
              </a:ext>
            </a:extLst>
          </p:cNvPr>
          <p:cNvSpPr/>
          <p:nvPr/>
        </p:nvSpPr>
        <p:spPr>
          <a:xfrm>
            <a:off x="758462" y="1353805"/>
            <a:ext cx="2131616" cy="4681458"/>
          </a:xfrm>
          <a:custGeom>
            <a:avLst/>
            <a:gdLst>
              <a:gd name="connsiteX0" fmla="*/ 195633 w 2304000"/>
              <a:gd name="connsiteY0" fmla="*/ 0 h 5060047"/>
              <a:gd name="connsiteX1" fmla="*/ 2108367 w 2304000"/>
              <a:gd name="connsiteY1" fmla="*/ 0 h 5060047"/>
              <a:gd name="connsiteX2" fmla="*/ 2304000 w 2304000"/>
              <a:gd name="connsiteY2" fmla="*/ 195633 h 5060047"/>
              <a:gd name="connsiteX3" fmla="*/ 2304000 w 2304000"/>
              <a:gd name="connsiteY3" fmla="*/ 3868367 h 5060047"/>
              <a:gd name="connsiteX4" fmla="*/ 2302665 w 2304000"/>
              <a:gd name="connsiteY4" fmla="*/ 3881610 h 5060047"/>
              <a:gd name="connsiteX5" fmla="*/ 2304000 w 2304000"/>
              <a:gd name="connsiteY5" fmla="*/ 3908047 h 5060047"/>
              <a:gd name="connsiteX6" fmla="*/ 1152000 w 2304000"/>
              <a:gd name="connsiteY6" fmla="*/ 5060047 h 5060047"/>
              <a:gd name="connsiteX7" fmla="*/ 0 w 2304000"/>
              <a:gd name="connsiteY7" fmla="*/ 3908047 h 5060047"/>
              <a:gd name="connsiteX8" fmla="*/ 1335 w 2304000"/>
              <a:gd name="connsiteY8" fmla="*/ 3881610 h 5060047"/>
              <a:gd name="connsiteX9" fmla="*/ 0 w 2304000"/>
              <a:gd name="connsiteY9" fmla="*/ 3868367 h 5060047"/>
              <a:gd name="connsiteX10" fmla="*/ 0 w 2304000"/>
              <a:gd name="connsiteY10" fmla="*/ 195633 h 5060047"/>
              <a:gd name="connsiteX11" fmla="*/ 195633 w 2304000"/>
              <a:gd name="connsiteY11" fmla="*/ 0 h 5060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04000" h="5060047">
                <a:moveTo>
                  <a:pt x="195633" y="0"/>
                </a:moveTo>
                <a:lnTo>
                  <a:pt x="2108367" y="0"/>
                </a:lnTo>
                <a:cubicBezTo>
                  <a:pt x="2216412" y="0"/>
                  <a:pt x="2304000" y="87588"/>
                  <a:pt x="2304000" y="195633"/>
                </a:cubicBezTo>
                <a:lnTo>
                  <a:pt x="2304000" y="3868367"/>
                </a:lnTo>
                <a:lnTo>
                  <a:pt x="2302665" y="3881610"/>
                </a:lnTo>
                <a:lnTo>
                  <a:pt x="2304000" y="3908047"/>
                </a:lnTo>
                <a:cubicBezTo>
                  <a:pt x="2304000" y="4544279"/>
                  <a:pt x="1788232" y="5060047"/>
                  <a:pt x="1152000" y="5060047"/>
                </a:cubicBezTo>
                <a:cubicBezTo>
                  <a:pt x="515768" y="5060047"/>
                  <a:pt x="0" y="4544279"/>
                  <a:pt x="0" y="3908047"/>
                </a:cubicBezTo>
                <a:lnTo>
                  <a:pt x="1335" y="3881610"/>
                </a:lnTo>
                <a:lnTo>
                  <a:pt x="0" y="3868367"/>
                </a:lnTo>
                <a:lnTo>
                  <a:pt x="0" y="195633"/>
                </a:lnTo>
                <a:cubicBezTo>
                  <a:pt x="0" y="87588"/>
                  <a:pt x="87588" y="0"/>
                  <a:pt x="1956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DC68331-F204-4619-9D7C-53BC9B14E1BF}"/>
              </a:ext>
            </a:extLst>
          </p:cNvPr>
          <p:cNvSpPr/>
          <p:nvPr/>
        </p:nvSpPr>
        <p:spPr>
          <a:xfrm>
            <a:off x="858382" y="4027019"/>
            <a:ext cx="1931777" cy="19317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0C7015-5157-48AF-988F-B79A69E357BD}"/>
              </a:ext>
            </a:extLst>
          </p:cNvPr>
          <p:cNvSpPr txBox="1"/>
          <p:nvPr/>
        </p:nvSpPr>
        <p:spPr>
          <a:xfrm>
            <a:off x="1264264" y="1700923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Model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964B36-C385-4252-8067-BECA4AD80FB3}"/>
              </a:ext>
            </a:extLst>
          </p:cNvPr>
          <p:cNvSpPr txBox="1"/>
          <p:nvPr/>
        </p:nvSpPr>
        <p:spPr>
          <a:xfrm>
            <a:off x="1355231" y="4345067"/>
            <a:ext cx="7685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</a:t>
            </a:r>
            <a:endParaRPr lang="zh-CN" altLang="en-US" sz="8800" dirty="0">
              <a:solidFill>
                <a:schemeClr val="accent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A962E5D9-AEA0-4DDA-BD8E-65C12604428D}"/>
              </a:ext>
            </a:extLst>
          </p:cNvPr>
          <p:cNvSpPr/>
          <p:nvPr/>
        </p:nvSpPr>
        <p:spPr>
          <a:xfrm>
            <a:off x="3606282" y="1356486"/>
            <a:ext cx="2131616" cy="4681458"/>
          </a:xfrm>
          <a:custGeom>
            <a:avLst/>
            <a:gdLst>
              <a:gd name="connsiteX0" fmla="*/ 195633 w 2304000"/>
              <a:gd name="connsiteY0" fmla="*/ 0 h 5060047"/>
              <a:gd name="connsiteX1" fmla="*/ 2108367 w 2304000"/>
              <a:gd name="connsiteY1" fmla="*/ 0 h 5060047"/>
              <a:gd name="connsiteX2" fmla="*/ 2304000 w 2304000"/>
              <a:gd name="connsiteY2" fmla="*/ 195633 h 5060047"/>
              <a:gd name="connsiteX3" fmla="*/ 2304000 w 2304000"/>
              <a:gd name="connsiteY3" fmla="*/ 3868367 h 5060047"/>
              <a:gd name="connsiteX4" fmla="*/ 2302665 w 2304000"/>
              <a:gd name="connsiteY4" fmla="*/ 3881610 h 5060047"/>
              <a:gd name="connsiteX5" fmla="*/ 2304000 w 2304000"/>
              <a:gd name="connsiteY5" fmla="*/ 3908047 h 5060047"/>
              <a:gd name="connsiteX6" fmla="*/ 1152000 w 2304000"/>
              <a:gd name="connsiteY6" fmla="*/ 5060047 h 5060047"/>
              <a:gd name="connsiteX7" fmla="*/ 0 w 2304000"/>
              <a:gd name="connsiteY7" fmla="*/ 3908047 h 5060047"/>
              <a:gd name="connsiteX8" fmla="*/ 1335 w 2304000"/>
              <a:gd name="connsiteY8" fmla="*/ 3881610 h 5060047"/>
              <a:gd name="connsiteX9" fmla="*/ 0 w 2304000"/>
              <a:gd name="connsiteY9" fmla="*/ 3868367 h 5060047"/>
              <a:gd name="connsiteX10" fmla="*/ 0 w 2304000"/>
              <a:gd name="connsiteY10" fmla="*/ 195633 h 5060047"/>
              <a:gd name="connsiteX11" fmla="*/ 195633 w 2304000"/>
              <a:gd name="connsiteY11" fmla="*/ 0 h 5060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04000" h="5060047">
                <a:moveTo>
                  <a:pt x="195633" y="0"/>
                </a:moveTo>
                <a:lnTo>
                  <a:pt x="2108367" y="0"/>
                </a:lnTo>
                <a:cubicBezTo>
                  <a:pt x="2216412" y="0"/>
                  <a:pt x="2304000" y="87588"/>
                  <a:pt x="2304000" y="195633"/>
                </a:cubicBezTo>
                <a:lnTo>
                  <a:pt x="2304000" y="3868367"/>
                </a:lnTo>
                <a:lnTo>
                  <a:pt x="2302665" y="3881610"/>
                </a:lnTo>
                <a:lnTo>
                  <a:pt x="2304000" y="3908047"/>
                </a:lnTo>
                <a:cubicBezTo>
                  <a:pt x="2304000" y="4544279"/>
                  <a:pt x="1788232" y="5060047"/>
                  <a:pt x="1152000" y="5060047"/>
                </a:cubicBezTo>
                <a:cubicBezTo>
                  <a:pt x="515768" y="5060047"/>
                  <a:pt x="0" y="4544279"/>
                  <a:pt x="0" y="3908047"/>
                </a:cubicBezTo>
                <a:lnTo>
                  <a:pt x="1335" y="3881610"/>
                </a:lnTo>
                <a:lnTo>
                  <a:pt x="0" y="3868367"/>
                </a:lnTo>
                <a:lnTo>
                  <a:pt x="0" y="195633"/>
                </a:lnTo>
                <a:cubicBezTo>
                  <a:pt x="0" y="87588"/>
                  <a:pt x="87588" y="0"/>
                  <a:pt x="19563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4B4C0F0-4AF6-4A7A-A538-06ADB3284456}"/>
              </a:ext>
            </a:extLst>
          </p:cNvPr>
          <p:cNvSpPr/>
          <p:nvPr/>
        </p:nvSpPr>
        <p:spPr>
          <a:xfrm>
            <a:off x="3706202" y="4029700"/>
            <a:ext cx="1931777" cy="19317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8FE749-8AA4-40AD-9640-5C93958236EE}"/>
              </a:ext>
            </a:extLst>
          </p:cNvPr>
          <p:cNvSpPr txBox="1"/>
          <p:nvPr/>
        </p:nvSpPr>
        <p:spPr>
          <a:xfrm>
            <a:off x="4203052" y="1700923"/>
            <a:ext cx="7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View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D011ECF-D2B9-4C76-B565-34185AB6EC86}"/>
              </a:ext>
            </a:extLst>
          </p:cNvPr>
          <p:cNvSpPr/>
          <p:nvPr/>
        </p:nvSpPr>
        <p:spPr>
          <a:xfrm>
            <a:off x="3907538" y="2265780"/>
            <a:ext cx="1529105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视图展示，包含</a:t>
            </a:r>
            <a:r>
              <a:rPr lang="en-US" altLang="zh-CN" sz="12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UI</a:t>
            </a:r>
            <a:r>
              <a: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和部分</a:t>
            </a:r>
            <a:r>
              <a:rPr lang="en-US" altLang="zh-CN" sz="12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UI Controller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0E78438-CE98-45EF-921C-FD09CABE2274}"/>
              </a:ext>
            </a:extLst>
          </p:cNvPr>
          <p:cNvSpPr txBox="1"/>
          <p:nvPr/>
        </p:nvSpPr>
        <p:spPr>
          <a:xfrm>
            <a:off x="4203052" y="4347748"/>
            <a:ext cx="9380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V</a:t>
            </a:r>
            <a:endParaRPr lang="zh-CN" altLang="en-US" sz="8800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67D3A9B6-E0E1-47D6-84CB-4B0CD644BA0B}"/>
              </a:ext>
            </a:extLst>
          </p:cNvPr>
          <p:cNvSpPr/>
          <p:nvPr/>
        </p:nvSpPr>
        <p:spPr>
          <a:xfrm>
            <a:off x="6454102" y="1356486"/>
            <a:ext cx="2131616" cy="4681458"/>
          </a:xfrm>
          <a:custGeom>
            <a:avLst/>
            <a:gdLst>
              <a:gd name="connsiteX0" fmla="*/ 195633 w 2304000"/>
              <a:gd name="connsiteY0" fmla="*/ 0 h 5060047"/>
              <a:gd name="connsiteX1" fmla="*/ 2108367 w 2304000"/>
              <a:gd name="connsiteY1" fmla="*/ 0 h 5060047"/>
              <a:gd name="connsiteX2" fmla="*/ 2304000 w 2304000"/>
              <a:gd name="connsiteY2" fmla="*/ 195633 h 5060047"/>
              <a:gd name="connsiteX3" fmla="*/ 2304000 w 2304000"/>
              <a:gd name="connsiteY3" fmla="*/ 3868367 h 5060047"/>
              <a:gd name="connsiteX4" fmla="*/ 2302665 w 2304000"/>
              <a:gd name="connsiteY4" fmla="*/ 3881610 h 5060047"/>
              <a:gd name="connsiteX5" fmla="*/ 2304000 w 2304000"/>
              <a:gd name="connsiteY5" fmla="*/ 3908047 h 5060047"/>
              <a:gd name="connsiteX6" fmla="*/ 1152000 w 2304000"/>
              <a:gd name="connsiteY6" fmla="*/ 5060047 h 5060047"/>
              <a:gd name="connsiteX7" fmla="*/ 0 w 2304000"/>
              <a:gd name="connsiteY7" fmla="*/ 3908047 h 5060047"/>
              <a:gd name="connsiteX8" fmla="*/ 1335 w 2304000"/>
              <a:gd name="connsiteY8" fmla="*/ 3881610 h 5060047"/>
              <a:gd name="connsiteX9" fmla="*/ 0 w 2304000"/>
              <a:gd name="connsiteY9" fmla="*/ 3868367 h 5060047"/>
              <a:gd name="connsiteX10" fmla="*/ 0 w 2304000"/>
              <a:gd name="connsiteY10" fmla="*/ 195633 h 5060047"/>
              <a:gd name="connsiteX11" fmla="*/ 195633 w 2304000"/>
              <a:gd name="connsiteY11" fmla="*/ 0 h 5060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04000" h="5060047">
                <a:moveTo>
                  <a:pt x="195633" y="0"/>
                </a:moveTo>
                <a:lnTo>
                  <a:pt x="2108367" y="0"/>
                </a:lnTo>
                <a:cubicBezTo>
                  <a:pt x="2216412" y="0"/>
                  <a:pt x="2304000" y="87588"/>
                  <a:pt x="2304000" y="195633"/>
                </a:cubicBezTo>
                <a:lnTo>
                  <a:pt x="2304000" y="3868367"/>
                </a:lnTo>
                <a:lnTo>
                  <a:pt x="2302665" y="3881610"/>
                </a:lnTo>
                <a:lnTo>
                  <a:pt x="2304000" y="3908047"/>
                </a:lnTo>
                <a:cubicBezTo>
                  <a:pt x="2304000" y="4544279"/>
                  <a:pt x="1788232" y="5060047"/>
                  <a:pt x="1152000" y="5060047"/>
                </a:cubicBezTo>
                <a:cubicBezTo>
                  <a:pt x="515768" y="5060047"/>
                  <a:pt x="0" y="4544279"/>
                  <a:pt x="0" y="3908047"/>
                </a:cubicBezTo>
                <a:lnTo>
                  <a:pt x="1335" y="3881610"/>
                </a:lnTo>
                <a:lnTo>
                  <a:pt x="0" y="3868367"/>
                </a:lnTo>
                <a:lnTo>
                  <a:pt x="0" y="195633"/>
                </a:lnTo>
                <a:cubicBezTo>
                  <a:pt x="0" y="87588"/>
                  <a:pt x="87588" y="0"/>
                  <a:pt x="1956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C9BBB3F-EE8C-4DDE-B32F-C3264F785FC6}"/>
              </a:ext>
            </a:extLst>
          </p:cNvPr>
          <p:cNvSpPr/>
          <p:nvPr/>
        </p:nvSpPr>
        <p:spPr>
          <a:xfrm>
            <a:off x="6554022" y="4029700"/>
            <a:ext cx="1931777" cy="19317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5F1C752-A874-4072-A20E-072C3710A210}"/>
              </a:ext>
            </a:extLst>
          </p:cNvPr>
          <p:cNvSpPr txBox="1"/>
          <p:nvPr/>
        </p:nvSpPr>
        <p:spPr>
          <a:xfrm>
            <a:off x="6959904" y="1703604"/>
            <a:ext cx="1504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ViewModel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11ECFA3-3EA6-4361-B7F5-ECF977E32DDB}"/>
              </a:ext>
            </a:extLst>
          </p:cNvPr>
          <p:cNvSpPr/>
          <p:nvPr/>
        </p:nvSpPr>
        <p:spPr>
          <a:xfrm>
            <a:off x="6755358" y="2265780"/>
            <a:ext cx="152910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视图</a:t>
            </a:r>
            <a:r>
              <a:rPr lang="zh-CN" altLang="en-US" sz="1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适配器，用于处理视图层，并与</a:t>
            </a:r>
            <a:r>
              <a:rPr lang="en-US" altLang="zh-CN" sz="1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Model</a:t>
            </a:r>
            <a:r>
              <a:rPr lang="zh-CN" altLang="en-US" sz="1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交互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0E8EEB7-4023-42C7-9B50-E135CFCFE066}"/>
              </a:ext>
            </a:extLst>
          </p:cNvPr>
          <p:cNvSpPr txBox="1"/>
          <p:nvPr/>
        </p:nvSpPr>
        <p:spPr>
          <a:xfrm>
            <a:off x="6581192" y="4347748"/>
            <a:ext cx="18774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VM</a:t>
            </a:r>
            <a:endParaRPr lang="zh-CN" altLang="en-US" sz="8800" dirty="0">
              <a:solidFill>
                <a:schemeClr val="accent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85844D75-1E49-434A-ADD5-7B527D438DAB}"/>
              </a:ext>
            </a:extLst>
          </p:cNvPr>
          <p:cNvSpPr/>
          <p:nvPr/>
        </p:nvSpPr>
        <p:spPr>
          <a:xfrm>
            <a:off x="9301922" y="1353805"/>
            <a:ext cx="2131616" cy="4681458"/>
          </a:xfrm>
          <a:custGeom>
            <a:avLst/>
            <a:gdLst>
              <a:gd name="connsiteX0" fmla="*/ 195633 w 2304000"/>
              <a:gd name="connsiteY0" fmla="*/ 0 h 5060047"/>
              <a:gd name="connsiteX1" fmla="*/ 2108367 w 2304000"/>
              <a:gd name="connsiteY1" fmla="*/ 0 h 5060047"/>
              <a:gd name="connsiteX2" fmla="*/ 2304000 w 2304000"/>
              <a:gd name="connsiteY2" fmla="*/ 195633 h 5060047"/>
              <a:gd name="connsiteX3" fmla="*/ 2304000 w 2304000"/>
              <a:gd name="connsiteY3" fmla="*/ 3868367 h 5060047"/>
              <a:gd name="connsiteX4" fmla="*/ 2302665 w 2304000"/>
              <a:gd name="connsiteY4" fmla="*/ 3881610 h 5060047"/>
              <a:gd name="connsiteX5" fmla="*/ 2304000 w 2304000"/>
              <a:gd name="connsiteY5" fmla="*/ 3908047 h 5060047"/>
              <a:gd name="connsiteX6" fmla="*/ 1152000 w 2304000"/>
              <a:gd name="connsiteY6" fmla="*/ 5060047 h 5060047"/>
              <a:gd name="connsiteX7" fmla="*/ 0 w 2304000"/>
              <a:gd name="connsiteY7" fmla="*/ 3908047 h 5060047"/>
              <a:gd name="connsiteX8" fmla="*/ 1335 w 2304000"/>
              <a:gd name="connsiteY8" fmla="*/ 3881610 h 5060047"/>
              <a:gd name="connsiteX9" fmla="*/ 0 w 2304000"/>
              <a:gd name="connsiteY9" fmla="*/ 3868367 h 5060047"/>
              <a:gd name="connsiteX10" fmla="*/ 0 w 2304000"/>
              <a:gd name="connsiteY10" fmla="*/ 195633 h 5060047"/>
              <a:gd name="connsiteX11" fmla="*/ 195633 w 2304000"/>
              <a:gd name="connsiteY11" fmla="*/ 0 h 5060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04000" h="5060047">
                <a:moveTo>
                  <a:pt x="195633" y="0"/>
                </a:moveTo>
                <a:lnTo>
                  <a:pt x="2108367" y="0"/>
                </a:lnTo>
                <a:cubicBezTo>
                  <a:pt x="2216412" y="0"/>
                  <a:pt x="2304000" y="87588"/>
                  <a:pt x="2304000" y="195633"/>
                </a:cubicBezTo>
                <a:lnTo>
                  <a:pt x="2304000" y="3868367"/>
                </a:lnTo>
                <a:lnTo>
                  <a:pt x="2302665" y="3881610"/>
                </a:lnTo>
                <a:lnTo>
                  <a:pt x="2304000" y="3908047"/>
                </a:lnTo>
                <a:cubicBezTo>
                  <a:pt x="2304000" y="4544279"/>
                  <a:pt x="1788232" y="5060047"/>
                  <a:pt x="1152000" y="5060047"/>
                </a:cubicBezTo>
                <a:cubicBezTo>
                  <a:pt x="515768" y="5060047"/>
                  <a:pt x="0" y="4544279"/>
                  <a:pt x="0" y="3908047"/>
                </a:cubicBezTo>
                <a:lnTo>
                  <a:pt x="1335" y="3881610"/>
                </a:lnTo>
                <a:lnTo>
                  <a:pt x="0" y="3868367"/>
                </a:lnTo>
                <a:lnTo>
                  <a:pt x="0" y="195633"/>
                </a:lnTo>
                <a:cubicBezTo>
                  <a:pt x="0" y="87588"/>
                  <a:pt x="87588" y="0"/>
                  <a:pt x="19563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C4A03FB-B91D-4085-9AAE-B8F1B2FA7A02}"/>
              </a:ext>
            </a:extLst>
          </p:cNvPr>
          <p:cNvSpPr/>
          <p:nvPr/>
        </p:nvSpPr>
        <p:spPr>
          <a:xfrm>
            <a:off x="9401842" y="4027019"/>
            <a:ext cx="1931777" cy="19317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C8E5243-A2B4-4D87-B8E4-5D6EE9B1AC50}"/>
              </a:ext>
            </a:extLst>
          </p:cNvPr>
          <p:cNvSpPr txBox="1"/>
          <p:nvPr/>
        </p:nvSpPr>
        <p:spPr>
          <a:xfrm>
            <a:off x="9807724" y="1700923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Binder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4FDAD2D-2EC3-4863-BB26-D4594F5091D2}"/>
              </a:ext>
            </a:extLst>
          </p:cNvPr>
          <p:cNvSpPr/>
          <p:nvPr/>
        </p:nvSpPr>
        <p:spPr>
          <a:xfrm>
            <a:off x="9603178" y="2263099"/>
            <a:ext cx="152910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双向绑定，用于数据改变时，更新视图，使用观察者模式实现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3432FE6-14BA-4E3C-AA50-775136CE8903}"/>
              </a:ext>
            </a:extLst>
          </p:cNvPr>
          <p:cNvSpPr txBox="1"/>
          <p:nvPr/>
        </p:nvSpPr>
        <p:spPr>
          <a:xfrm>
            <a:off x="9898692" y="4345067"/>
            <a:ext cx="9380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B</a:t>
            </a:r>
            <a:endParaRPr lang="zh-CN" altLang="en-US" sz="8800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D011ECF-D2B9-4C76-B565-34185AB6EC86}"/>
              </a:ext>
            </a:extLst>
          </p:cNvPr>
          <p:cNvSpPr/>
          <p:nvPr/>
        </p:nvSpPr>
        <p:spPr>
          <a:xfrm>
            <a:off x="1059717" y="2265780"/>
            <a:ext cx="152910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数据模型与持久化模型，将本地持久化和网络操作封装为</a:t>
            </a:r>
            <a:r>
              <a:rPr lang="en-US" altLang="zh-CN" sz="1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Model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813987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en-US" altLang="zh-CN" dirty="0" smtClean="0"/>
              <a:t>MVVM</a:t>
            </a:r>
            <a:r>
              <a:rPr lang="zh-CN" altLang="en-US" dirty="0"/>
              <a:t>框架</a:t>
            </a:r>
            <a:endParaRPr lang="en-US" altLang="zh-CN" dirty="0"/>
          </a:p>
        </p:txBody>
      </p:sp>
      <p:pic>
        <p:nvPicPr>
          <p:cNvPr id="3074" name="Picture 2" descr="https://developer.android.google.cn/images/topic/libraries/architecture/viewmodel-replace-lo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390650"/>
            <a:ext cx="11056554" cy="464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5465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系统具体实现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79614E3-71C5-4C22-84AA-AE7C4DBADDED}"/>
              </a:ext>
            </a:extLst>
          </p:cNvPr>
          <p:cNvGrpSpPr/>
          <p:nvPr/>
        </p:nvGrpSpPr>
        <p:grpSpPr>
          <a:xfrm rot="8081364">
            <a:off x="3913870" y="1610496"/>
            <a:ext cx="4347484" cy="4327615"/>
            <a:chOff x="2824463" y="1276989"/>
            <a:chExt cx="4347484" cy="4327615"/>
          </a:xfrm>
          <a:solidFill>
            <a:schemeClr val="accent1"/>
          </a:solidFill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20A080A-689E-4C93-9E08-B3B2A2C674E1}"/>
                </a:ext>
              </a:extLst>
            </p:cNvPr>
            <p:cNvSpPr/>
            <p:nvPr/>
          </p:nvSpPr>
          <p:spPr>
            <a:xfrm rot="2700000">
              <a:off x="3915028" y="2347685"/>
              <a:ext cx="2162629" cy="2162629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290F3E4-7347-43A6-99A9-69983A176032}"/>
                </a:ext>
              </a:extLst>
            </p:cNvPr>
            <p:cNvSpPr/>
            <p:nvPr/>
          </p:nvSpPr>
          <p:spPr>
            <a:xfrm>
              <a:off x="3918269" y="1276989"/>
              <a:ext cx="2162629" cy="2162629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3D11502-1A5E-4B2A-8899-74BB9B98A430}"/>
                </a:ext>
              </a:extLst>
            </p:cNvPr>
            <p:cNvSpPr/>
            <p:nvPr/>
          </p:nvSpPr>
          <p:spPr>
            <a:xfrm>
              <a:off x="5009318" y="2347685"/>
              <a:ext cx="2162629" cy="2162629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F72D5EF-F7DE-4A70-B842-6C00515E5374}"/>
                </a:ext>
              </a:extLst>
            </p:cNvPr>
            <p:cNvSpPr/>
            <p:nvPr/>
          </p:nvSpPr>
          <p:spPr>
            <a:xfrm>
              <a:off x="3915028" y="3441975"/>
              <a:ext cx="2162629" cy="2162629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99ACAD9-A6CB-488C-9F98-4844E59A8A33}"/>
                </a:ext>
              </a:extLst>
            </p:cNvPr>
            <p:cNvSpPr/>
            <p:nvPr/>
          </p:nvSpPr>
          <p:spPr>
            <a:xfrm rot="16200000">
              <a:off x="2824463" y="2360935"/>
              <a:ext cx="2162630" cy="2162630"/>
            </a:xfrm>
            <a:custGeom>
              <a:avLst/>
              <a:gdLst>
                <a:gd name="connsiteX0" fmla="*/ 1081315 w 2162630"/>
                <a:gd name="connsiteY0" fmla="*/ 0 h 2162630"/>
                <a:gd name="connsiteX1" fmla="*/ 2162630 w 2162630"/>
                <a:gd name="connsiteY1" fmla="*/ 1081315 h 2162630"/>
                <a:gd name="connsiteX2" fmla="*/ 2161940 w 2162630"/>
                <a:gd name="connsiteY2" fmla="*/ 1094980 h 2162630"/>
                <a:gd name="connsiteX3" fmla="*/ 2065047 w 2162630"/>
                <a:gd name="connsiteY3" fmla="*/ 1099873 h 2162630"/>
                <a:gd name="connsiteX4" fmla="*/ 1099873 w 2162630"/>
                <a:gd name="connsiteY4" fmla="*/ 2065047 h 2162630"/>
                <a:gd name="connsiteX5" fmla="*/ 1094980 w 2162630"/>
                <a:gd name="connsiteY5" fmla="*/ 2161940 h 2162630"/>
                <a:gd name="connsiteX6" fmla="*/ 1081315 w 2162630"/>
                <a:gd name="connsiteY6" fmla="*/ 2162630 h 2162630"/>
                <a:gd name="connsiteX7" fmla="*/ 0 w 2162630"/>
                <a:gd name="connsiteY7" fmla="*/ 1081315 h 2162630"/>
                <a:gd name="connsiteX8" fmla="*/ 1081315 w 2162630"/>
                <a:gd name="connsiteY8" fmla="*/ 0 h 216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630" h="2162630">
                  <a:moveTo>
                    <a:pt x="1081315" y="0"/>
                  </a:moveTo>
                  <a:cubicBezTo>
                    <a:pt x="1678509" y="0"/>
                    <a:pt x="2162630" y="484121"/>
                    <a:pt x="2162630" y="1081315"/>
                  </a:cubicBezTo>
                  <a:lnTo>
                    <a:pt x="2161940" y="1094980"/>
                  </a:lnTo>
                  <a:lnTo>
                    <a:pt x="2065047" y="1099873"/>
                  </a:lnTo>
                  <a:cubicBezTo>
                    <a:pt x="1556138" y="1151555"/>
                    <a:pt x="1151555" y="1556138"/>
                    <a:pt x="1099873" y="2065047"/>
                  </a:cubicBezTo>
                  <a:lnTo>
                    <a:pt x="1094980" y="2161940"/>
                  </a:lnTo>
                  <a:lnTo>
                    <a:pt x="1081315" y="2162630"/>
                  </a:lnTo>
                  <a:cubicBezTo>
                    <a:pt x="484121" y="2162630"/>
                    <a:pt x="0" y="1678509"/>
                    <a:pt x="0" y="1081315"/>
                  </a:cubicBezTo>
                  <a:cubicBezTo>
                    <a:pt x="0" y="484121"/>
                    <a:pt x="484121" y="0"/>
                    <a:pt x="1081315" y="0"/>
                  </a:cubicBez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9F63DF7-A8D0-424E-AF5D-2C6D2E2F2315}"/>
              </a:ext>
            </a:extLst>
          </p:cNvPr>
          <p:cNvGrpSpPr/>
          <p:nvPr/>
        </p:nvGrpSpPr>
        <p:grpSpPr>
          <a:xfrm>
            <a:off x="992579" y="1895771"/>
            <a:ext cx="2756854" cy="1108678"/>
            <a:chOff x="992579" y="1895771"/>
            <a:chExt cx="2756854" cy="110867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F56BCCD-F798-4489-BD0C-E85C4C29DE17}"/>
                </a:ext>
              </a:extLst>
            </p:cNvPr>
            <p:cNvSpPr txBox="1"/>
            <p:nvPr/>
          </p:nvSpPr>
          <p:spPr>
            <a:xfrm>
              <a:off x="2667085" y="1895771"/>
              <a:ext cx="954107" cy="45082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MVVM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499FF68-B941-4527-9AEA-048C0C36E69F}"/>
                </a:ext>
              </a:extLst>
            </p:cNvPr>
            <p:cNvSpPr/>
            <p:nvPr/>
          </p:nvSpPr>
          <p:spPr>
            <a:xfrm>
              <a:off x="992579" y="2351963"/>
              <a:ext cx="2756854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400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Android</a:t>
              </a:r>
              <a:r>
                <a:rPr lang="zh-CN" altLang="en-US" sz="1400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端主体框架，用于解耦合开发本应用</a:t>
              </a:r>
              <a:endParaRPr lang="zh-CN" altLang="en-US" sz="1400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09EF327-4AE3-45FB-AF35-B0EA45D718BD}"/>
              </a:ext>
            </a:extLst>
          </p:cNvPr>
          <p:cNvGrpSpPr/>
          <p:nvPr/>
        </p:nvGrpSpPr>
        <p:grpSpPr>
          <a:xfrm>
            <a:off x="8543455" y="1895771"/>
            <a:ext cx="2835745" cy="1108678"/>
            <a:chOff x="8543455" y="1895771"/>
            <a:chExt cx="2835745" cy="110867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AE039BD-65CB-462D-A003-5BB2DFE4F05E}"/>
                </a:ext>
              </a:extLst>
            </p:cNvPr>
            <p:cNvSpPr txBox="1"/>
            <p:nvPr/>
          </p:nvSpPr>
          <p:spPr>
            <a:xfrm>
              <a:off x="8543455" y="1895771"/>
              <a:ext cx="2525050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b="1" dirty="0" err="1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RxJava</a:t>
              </a:r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和</a:t>
              </a:r>
              <a:r>
                <a:rPr lang="en-US" altLang="zh-CN" sz="2000" b="1" dirty="0" err="1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EventBus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749D62-60C3-4DCC-99BB-6456304D70B6}"/>
                </a:ext>
              </a:extLst>
            </p:cNvPr>
            <p:cNvSpPr/>
            <p:nvPr/>
          </p:nvSpPr>
          <p:spPr>
            <a:xfrm>
              <a:off x="8543455" y="2351963"/>
              <a:ext cx="2835745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响应式编程，通过观察者通知异步更新视图，方便线程切换</a:t>
              </a:r>
              <a:endParaRPr lang="zh-CN" altLang="en-US" sz="1400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19D2E0-E672-47FE-AA5C-8100D6E97379}"/>
              </a:ext>
            </a:extLst>
          </p:cNvPr>
          <p:cNvGrpSpPr/>
          <p:nvPr/>
        </p:nvGrpSpPr>
        <p:grpSpPr>
          <a:xfrm>
            <a:off x="992579" y="4211095"/>
            <a:ext cx="2756854" cy="800902"/>
            <a:chOff x="992579" y="4211095"/>
            <a:chExt cx="2756854" cy="80090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FE8B927-C70A-4353-AF65-41C911ED799E}"/>
                </a:ext>
              </a:extLst>
            </p:cNvPr>
            <p:cNvSpPr txBox="1"/>
            <p:nvPr/>
          </p:nvSpPr>
          <p:spPr>
            <a:xfrm>
              <a:off x="2687923" y="4211095"/>
              <a:ext cx="912430" cy="45082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Room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BF2DCCE-2CE2-435F-B155-3D75165C2E82}"/>
                </a:ext>
              </a:extLst>
            </p:cNvPr>
            <p:cNvSpPr/>
            <p:nvPr/>
          </p:nvSpPr>
          <p:spPr>
            <a:xfrm>
              <a:off x="992579" y="4667287"/>
              <a:ext cx="2756854" cy="344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操作</a:t>
              </a:r>
              <a:r>
                <a:rPr lang="en-US" altLang="zh-CN" sz="1400" dirty="0" err="1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Sqllite</a:t>
              </a:r>
              <a:r>
                <a:rPr lang="zh-CN" altLang="en-US" sz="1400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，本地持久化存储</a:t>
              </a:r>
              <a:endParaRPr lang="zh-CN" altLang="en-US" sz="1400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B01A3C8-5832-49D9-A746-F33977E48829}"/>
              </a:ext>
            </a:extLst>
          </p:cNvPr>
          <p:cNvGrpSpPr/>
          <p:nvPr/>
        </p:nvGrpSpPr>
        <p:grpSpPr>
          <a:xfrm>
            <a:off x="8543455" y="4211095"/>
            <a:ext cx="2835745" cy="1668832"/>
            <a:chOff x="8543455" y="4211095"/>
            <a:chExt cx="2835745" cy="166883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38537CC-0BEB-4A41-A64E-3430662EABD0}"/>
                </a:ext>
              </a:extLst>
            </p:cNvPr>
            <p:cNvSpPr txBox="1"/>
            <p:nvPr/>
          </p:nvSpPr>
          <p:spPr>
            <a:xfrm>
              <a:off x="8543455" y="4211095"/>
              <a:ext cx="1225015" cy="45082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b="1" dirty="0" err="1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Livedata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C65E3CD-EB44-4F88-9329-D7EBDC66A017}"/>
                </a:ext>
              </a:extLst>
            </p:cNvPr>
            <p:cNvSpPr/>
            <p:nvPr/>
          </p:nvSpPr>
          <p:spPr>
            <a:xfrm>
              <a:off x="8543455" y="4667287"/>
              <a:ext cx="2835745" cy="1212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2"/>
                  </a:solidFill>
                  <a:ea typeface="微软雅黑" panose="020B0503020204020204" pitchFamily="34" charset="-122"/>
                </a:rPr>
                <a:t>可观察的数据存储器类，具有生命周期感知能力</a:t>
              </a:r>
              <a:r>
                <a:rPr lang="zh-CN" altLang="en-US" sz="1400" dirty="0">
                  <a:solidFill>
                    <a:schemeClr val="tx2"/>
                  </a:solidFill>
                  <a:ea typeface="微软雅黑" panose="020B0503020204020204" pitchFamily="34" charset="-122"/>
                </a:rPr>
                <a:t>，</a:t>
              </a:r>
              <a:r>
                <a:rPr lang="en-US" altLang="zh-CN" sz="1400" dirty="0" err="1">
                  <a:solidFill>
                    <a:schemeClr val="tx2"/>
                  </a:solidFill>
                  <a:ea typeface="微软雅黑" panose="020B0503020204020204" pitchFamily="34" charset="-122"/>
                </a:rPr>
                <a:t>LiveData</a:t>
              </a:r>
              <a:r>
                <a:rPr lang="en-US" altLang="zh-CN" sz="1400" dirty="0">
                  <a:solidFill>
                    <a:schemeClr val="tx2"/>
                  </a:solidFill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>
                  <a:solidFill>
                    <a:schemeClr val="tx2"/>
                  </a:solidFill>
                  <a:ea typeface="微软雅黑" panose="020B0503020204020204" pitchFamily="34" charset="-122"/>
                </a:rPr>
                <a:t>仅更新处于活跃生命周期状态的应用组件观察者</a:t>
              </a:r>
              <a:endParaRPr lang="zh-CN" altLang="en-US" sz="1400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B077A50-621C-445A-849B-240F0F2B0918}"/>
              </a:ext>
            </a:extLst>
          </p:cNvPr>
          <p:cNvGrpSpPr/>
          <p:nvPr/>
        </p:nvGrpSpPr>
        <p:grpSpPr>
          <a:xfrm>
            <a:off x="4554111" y="2362200"/>
            <a:ext cx="968268" cy="968268"/>
            <a:chOff x="5314982" y="2293544"/>
            <a:chExt cx="585756" cy="585756"/>
          </a:xfrm>
        </p:grpSpPr>
        <p:pic>
          <p:nvPicPr>
            <p:cNvPr id="20" name="图形 19" descr="Internet">
              <a:extLst>
                <a:ext uri="{FF2B5EF4-FFF2-40B4-BE49-F238E27FC236}">
                  <a16:creationId xmlns:a16="http://schemas.microsoft.com/office/drawing/2014/main" id="{F19E57AA-1E56-4236-93AA-84E2727C1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99205" y="2377767"/>
              <a:ext cx="417310" cy="417310"/>
            </a:xfrm>
            <a:prstGeom prst="rect">
              <a:avLst/>
            </a:prstGeom>
          </p:spPr>
        </p:pic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7D1C124-04A5-4E58-9F14-267968B3036D}"/>
                </a:ext>
              </a:extLst>
            </p:cNvPr>
            <p:cNvSpPr/>
            <p:nvPr/>
          </p:nvSpPr>
          <p:spPr>
            <a:xfrm>
              <a:off x="5314982" y="2293544"/>
              <a:ext cx="585756" cy="585756"/>
            </a:xfrm>
            <a:prstGeom prst="ellipse">
              <a:avLst/>
            </a:prstGeom>
            <a:noFill/>
            <a:ln w="1270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26D8E5D-DD92-43FC-9FF4-7DB02EACCBFD}"/>
              </a:ext>
            </a:extLst>
          </p:cNvPr>
          <p:cNvGrpSpPr/>
          <p:nvPr/>
        </p:nvGrpSpPr>
        <p:grpSpPr>
          <a:xfrm>
            <a:off x="6503395" y="2348716"/>
            <a:ext cx="968268" cy="968268"/>
            <a:chOff x="6937081" y="2865453"/>
            <a:chExt cx="585756" cy="585756"/>
          </a:xfrm>
        </p:grpSpPr>
        <p:pic>
          <p:nvPicPr>
            <p:cNvPr id="23" name="图形 22" descr="信号塔">
              <a:extLst>
                <a:ext uri="{FF2B5EF4-FFF2-40B4-BE49-F238E27FC236}">
                  <a16:creationId xmlns:a16="http://schemas.microsoft.com/office/drawing/2014/main" id="{47CAB783-1F64-415E-96B6-1875B33B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1304" y="2949676"/>
              <a:ext cx="417310" cy="417310"/>
            </a:xfrm>
            <a:prstGeom prst="rect">
              <a:avLst/>
            </a:prstGeom>
          </p:spPr>
        </p:pic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436BF07-6BE5-4413-B3A9-36C8EDA22B2A}"/>
                </a:ext>
              </a:extLst>
            </p:cNvPr>
            <p:cNvSpPr/>
            <p:nvPr/>
          </p:nvSpPr>
          <p:spPr>
            <a:xfrm>
              <a:off x="6937081" y="2865453"/>
              <a:ext cx="585756" cy="585756"/>
            </a:xfrm>
            <a:prstGeom prst="ellipse">
              <a:avLst/>
            </a:prstGeom>
            <a:noFill/>
            <a:ln w="1270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5DFD724-F7C0-4473-8784-49EE579D0003}"/>
              </a:ext>
            </a:extLst>
          </p:cNvPr>
          <p:cNvGrpSpPr/>
          <p:nvPr/>
        </p:nvGrpSpPr>
        <p:grpSpPr>
          <a:xfrm>
            <a:off x="6594758" y="4125185"/>
            <a:ext cx="968268" cy="968268"/>
            <a:chOff x="6313517" y="4484607"/>
            <a:chExt cx="585756" cy="585756"/>
          </a:xfrm>
        </p:grpSpPr>
        <p:pic>
          <p:nvPicPr>
            <p:cNvPr id="26" name="图形 25" descr="投影仪">
              <a:extLst>
                <a:ext uri="{FF2B5EF4-FFF2-40B4-BE49-F238E27FC236}">
                  <a16:creationId xmlns:a16="http://schemas.microsoft.com/office/drawing/2014/main" id="{99A6501D-BE20-4FF2-9D26-D5FE60D6F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73839" y="4544929"/>
              <a:ext cx="465112" cy="465112"/>
            </a:xfrm>
            <a:prstGeom prst="rect">
              <a:avLst/>
            </a:prstGeom>
          </p:spPr>
        </p:pic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D66A886-9543-4CCA-9729-79377523C035}"/>
                </a:ext>
              </a:extLst>
            </p:cNvPr>
            <p:cNvSpPr/>
            <p:nvPr/>
          </p:nvSpPr>
          <p:spPr>
            <a:xfrm>
              <a:off x="6313517" y="4484607"/>
              <a:ext cx="585756" cy="585756"/>
            </a:xfrm>
            <a:prstGeom prst="ellipse">
              <a:avLst/>
            </a:prstGeom>
            <a:noFill/>
            <a:ln w="1270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52D03FB-DB90-40AD-AD93-0437397DF0FC}"/>
              </a:ext>
            </a:extLst>
          </p:cNvPr>
          <p:cNvGrpSpPr/>
          <p:nvPr/>
        </p:nvGrpSpPr>
        <p:grpSpPr>
          <a:xfrm>
            <a:off x="4585181" y="4174665"/>
            <a:ext cx="968268" cy="968268"/>
            <a:chOff x="4680636" y="3870614"/>
            <a:chExt cx="585756" cy="585756"/>
          </a:xfrm>
        </p:grpSpPr>
        <p:pic>
          <p:nvPicPr>
            <p:cNvPr id="29" name="图形 28" descr="投影仪屏幕">
              <a:extLst>
                <a:ext uri="{FF2B5EF4-FFF2-40B4-BE49-F238E27FC236}">
                  <a16:creationId xmlns:a16="http://schemas.microsoft.com/office/drawing/2014/main" id="{6EF1531A-7F24-42DF-8B83-FE5D63640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64859" y="3954837"/>
              <a:ext cx="417310" cy="417310"/>
            </a:xfrm>
            <a:prstGeom prst="rect">
              <a:avLst/>
            </a:prstGeom>
          </p:spPr>
        </p:pic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3EE13D6-C28D-49C6-9AEC-DDA50C8C8D3A}"/>
                </a:ext>
              </a:extLst>
            </p:cNvPr>
            <p:cNvSpPr/>
            <p:nvPr/>
          </p:nvSpPr>
          <p:spPr>
            <a:xfrm>
              <a:off x="4680636" y="3870614"/>
              <a:ext cx="585756" cy="585756"/>
            </a:xfrm>
            <a:prstGeom prst="ellipse">
              <a:avLst/>
            </a:prstGeom>
            <a:noFill/>
            <a:ln w="1270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326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应用架构</a:t>
            </a:r>
            <a:endParaRPr lang="en-US" altLang="zh-CN" dirty="0"/>
          </a:p>
        </p:txBody>
      </p:sp>
      <p:pic>
        <p:nvPicPr>
          <p:cNvPr id="2050" name="Picture 2" descr="https://developer.android.google.cn/topic/libraries/architecture/images/final-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49" y="1116806"/>
            <a:ext cx="7051675" cy="528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0212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本地缓存策略</a:t>
            </a:r>
            <a:endParaRPr lang="en-US" altLang="zh-CN" dirty="0"/>
          </a:p>
        </p:txBody>
      </p:sp>
      <p:pic>
        <p:nvPicPr>
          <p:cNvPr id="5122" name="Picture 2" descr="https://developer.android.google.cn/images/training/data-storage/room_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143000"/>
            <a:ext cx="571500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4134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图片包含 天空, 围栏, 草, 户外&#10;&#10;描述已自动生成">
            <a:extLst>
              <a:ext uri="{FF2B5EF4-FFF2-40B4-BE49-F238E27FC236}">
                <a16:creationId xmlns:a16="http://schemas.microsoft.com/office/drawing/2014/main" id="{13566147-94CD-415A-BCA0-E6F2AC74AAB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小组分工</a:t>
            </a:r>
            <a:endParaRPr lang="en-US" altLang="zh-CN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8FA90F0-3ED8-4D11-9E68-3359AB765F34}"/>
              </a:ext>
            </a:extLst>
          </p:cNvPr>
          <p:cNvSpPr/>
          <p:nvPr/>
        </p:nvSpPr>
        <p:spPr>
          <a:xfrm rot="2700000">
            <a:off x="5484978" y="1491675"/>
            <a:ext cx="1079107" cy="107910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D5DF290-D930-4970-ABFC-7411E56F36D9}"/>
              </a:ext>
            </a:extLst>
          </p:cNvPr>
          <p:cNvSpPr/>
          <p:nvPr/>
        </p:nvSpPr>
        <p:spPr>
          <a:xfrm rot="2700000">
            <a:off x="6921893" y="4570910"/>
            <a:ext cx="1079107" cy="107910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D292C134-381A-46AC-96D7-6A02511AADD7}"/>
              </a:ext>
            </a:extLst>
          </p:cNvPr>
          <p:cNvSpPr/>
          <p:nvPr/>
        </p:nvSpPr>
        <p:spPr>
          <a:xfrm rot="2700000">
            <a:off x="4191000" y="4570910"/>
            <a:ext cx="1079107" cy="107910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B700000-D045-4E43-BBF3-403E24BC8C6F}"/>
              </a:ext>
            </a:extLst>
          </p:cNvPr>
          <p:cNvSpPr txBox="1"/>
          <p:nvPr/>
        </p:nvSpPr>
        <p:spPr>
          <a:xfrm>
            <a:off x="2599241" y="4277742"/>
            <a:ext cx="129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唐标</a:t>
            </a:r>
            <a:endParaRPr lang="zh-CN" altLang="en-US" sz="2000" b="1" dirty="0">
              <a:solidFill>
                <a:schemeClr val="accent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78D35AE-48B3-4D7D-A669-A740526DF491}"/>
              </a:ext>
            </a:extLst>
          </p:cNvPr>
          <p:cNvSpPr/>
          <p:nvPr/>
        </p:nvSpPr>
        <p:spPr>
          <a:xfrm>
            <a:off x="1181604" y="4668510"/>
            <a:ext cx="262822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数据库设计</a:t>
            </a:r>
            <a:endParaRPr lang="en-US" altLang="zh-CN" sz="1200" dirty="0" smtClean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Android</a:t>
            </a:r>
            <a:r>
              <a:rPr lang="zh-CN" altLang="en-US" sz="12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页面设计</a:t>
            </a:r>
            <a:endParaRPr lang="en-US" altLang="zh-CN" sz="1200" dirty="0" smtClean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Android</a:t>
            </a:r>
            <a:r>
              <a:rPr lang="zh-CN" altLang="en-US" sz="12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业务实现和部分服务器开发</a:t>
            </a:r>
            <a:endParaRPr lang="zh-CN" altLang="en-US" sz="1200" dirty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1D9CBED-E435-4209-865B-6912C8369309}"/>
              </a:ext>
            </a:extLst>
          </p:cNvPr>
          <p:cNvSpPr txBox="1"/>
          <p:nvPr/>
        </p:nvSpPr>
        <p:spPr>
          <a:xfrm>
            <a:off x="8382172" y="4268400"/>
            <a:ext cx="16353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郑佳浩</a:t>
            </a:r>
            <a:endParaRPr lang="en-US" altLang="zh-CN" sz="2000" b="1" dirty="0" smtClean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数据库维护</a:t>
            </a:r>
            <a:endParaRPr lang="en-US" altLang="zh-CN" sz="1200" dirty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软件测试</a:t>
            </a:r>
            <a:endParaRPr lang="en-US" altLang="zh-CN" sz="1200" dirty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部分</a:t>
            </a:r>
            <a:r>
              <a:rPr lang="en-US" altLang="zh-CN" sz="12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Android</a:t>
            </a:r>
            <a:r>
              <a:rPr lang="zh-CN" altLang="en-US" sz="12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页面设计</a:t>
            </a:r>
            <a:endParaRPr lang="zh-CN" altLang="en-US" sz="1200" dirty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5574DC5-90F6-4AA7-B614-3351B10DBADA}"/>
              </a:ext>
            </a:extLst>
          </p:cNvPr>
          <p:cNvSpPr txBox="1"/>
          <p:nvPr/>
        </p:nvSpPr>
        <p:spPr>
          <a:xfrm>
            <a:off x="7729029" y="130298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冯钢果</a:t>
            </a:r>
            <a:endParaRPr lang="zh-CN" altLang="en-US" sz="2000" b="1" dirty="0">
              <a:solidFill>
                <a:schemeClr val="accent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9FA7BDE-115F-4466-BC69-BFD98766F519}"/>
              </a:ext>
            </a:extLst>
          </p:cNvPr>
          <p:cNvSpPr/>
          <p:nvPr/>
        </p:nvSpPr>
        <p:spPr>
          <a:xfrm>
            <a:off x="7714515" y="1746642"/>
            <a:ext cx="237174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服务器和安卓端框架搭建</a:t>
            </a:r>
            <a:endParaRPr lang="en-US" altLang="zh-CN" sz="1200" dirty="0" smtClean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服务器开发</a:t>
            </a:r>
            <a:endParaRPr lang="en-US" altLang="zh-CN" sz="1200" dirty="0" smtClean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部分安卓业务实现</a:t>
            </a:r>
            <a:endParaRPr lang="zh-CN" altLang="en-US" sz="1200" dirty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8" name="图形 67" descr="云计算">
            <a:extLst>
              <a:ext uri="{FF2B5EF4-FFF2-40B4-BE49-F238E27FC236}">
                <a16:creationId xmlns:a16="http://schemas.microsoft.com/office/drawing/2014/main" id="{DD0A353A-CB4F-4F4C-BB12-D6E172CD9D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0285" y="4838668"/>
            <a:ext cx="593628" cy="593628"/>
          </a:xfrm>
          <a:prstGeom prst="rect">
            <a:avLst/>
          </a:prstGeom>
        </p:spPr>
      </p:pic>
      <p:pic>
        <p:nvPicPr>
          <p:cNvPr id="70" name="图形 69" descr="投影仪屏幕">
            <a:extLst>
              <a:ext uri="{FF2B5EF4-FFF2-40B4-BE49-F238E27FC236}">
                <a16:creationId xmlns:a16="http://schemas.microsoft.com/office/drawing/2014/main" id="{D59EB195-240F-4A10-A2D7-CA197987A5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33739" y="4838668"/>
            <a:ext cx="593628" cy="593628"/>
          </a:xfrm>
          <a:prstGeom prst="rect">
            <a:avLst/>
          </a:prstGeom>
        </p:spPr>
      </p:pic>
      <p:pic>
        <p:nvPicPr>
          <p:cNvPr id="71" name="图形 70" descr="信号塔">
            <a:extLst>
              <a:ext uri="{FF2B5EF4-FFF2-40B4-BE49-F238E27FC236}">
                <a16:creationId xmlns:a16="http://schemas.microsoft.com/office/drawing/2014/main" id="{EFED898B-5F98-4C85-A603-E9CB5FE0BD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10316" y="1704344"/>
            <a:ext cx="593628" cy="59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27932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en-US" altLang="zh-CN" dirty="0" smtClean="0"/>
              <a:t>Glide</a:t>
            </a:r>
            <a:r>
              <a:rPr lang="zh-CN" altLang="en-US" dirty="0" smtClean="0"/>
              <a:t>缓存策略</a:t>
            </a:r>
            <a:endParaRPr lang="en-US" altLang="zh-CN" dirty="0"/>
          </a:p>
        </p:txBody>
      </p:sp>
      <p:pic>
        <p:nvPicPr>
          <p:cNvPr id="4098" name="Picture 2" descr="https://miro.medium.com/max/1400/1*dUIsWkblvSxt5nLmecOOc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1863071"/>
            <a:ext cx="10231538" cy="366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164072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项目展示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4898662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21476372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总结与致谢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884460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总结与致谢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3F3A99-45DD-4533-9038-F7C478B215ED}"/>
              </a:ext>
            </a:extLst>
          </p:cNvPr>
          <p:cNvSpPr/>
          <p:nvPr/>
        </p:nvSpPr>
        <p:spPr>
          <a:xfrm>
            <a:off x="5068730" y="3692555"/>
            <a:ext cx="2054540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点击输入您的具体内容，用简洁的语言文字进行阐述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297A49-0F64-41AB-9727-C1AD5A59B9E9}"/>
              </a:ext>
            </a:extLst>
          </p:cNvPr>
          <p:cNvSpPr txBox="1"/>
          <p:nvPr/>
        </p:nvSpPr>
        <p:spPr>
          <a:xfrm>
            <a:off x="5490706" y="3228945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pic>
        <p:nvPicPr>
          <p:cNvPr id="14" name="图形 13" descr="信号塔">
            <a:extLst>
              <a:ext uri="{FF2B5EF4-FFF2-40B4-BE49-F238E27FC236}">
                <a16:creationId xmlns:a16="http://schemas.microsoft.com/office/drawing/2014/main" id="{52B13061-F449-4314-8EFD-0A21EEA6C8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2477" y="2391358"/>
            <a:ext cx="667046" cy="66704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0550" y="1397675"/>
            <a:ext cx="1112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</a:t>
            </a:r>
            <a:r>
              <a:rPr lang="zh-CN" altLang="en-US" dirty="0" smtClean="0"/>
              <a:t>中使用的设计模式：</a:t>
            </a:r>
            <a:endParaRPr lang="en-US" altLang="zh-CN" dirty="0" smtClean="0"/>
          </a:p>
          <a:p>
            <a:r>
              <a:rPr lang="zh-CN" altLang="en-US" dirty="0" smtClean="0"/>
              <a:t>单例模式：网络</a:t>
            </a:r>
            <a:r>
              <a:rPr lang="en-US" altLang="zh-CN" dirty="0" smtClean="0"/>
              <a:t>Retrofit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生成等；</a:t>
            </a:r>
            <a:endParaRPr lang="en-US" altLang="zh-CN" dirty="0" smtClean="0"/>
          </a:p>
          <a:p>
            <a:r>
              <a:rPr lang="zh-CN" altLang="en-US" dirty="0" smtClean="0"/>
              <a:t>适配器模式：加载</a:t>
            </a:r>
            <a:r>
              <a:rPr lang="en-US" altLang="zh-CN" dirty="0" err="1" smtClean="0"/>
              <a:t>RecyclerView</a:t>
            </a:r>
            <a:r>
              <a:rPr lang="zh-CN" altLang="en-US" dirty="0" smtClean="0"/>
              <a:t>数据等；</a:t>
            </a:r>
            <a:endParaRPr lang="en-US" altLang="zh-CN" dirty="0" smtClean="0"/>
          </a:p>
          <a:p>
            <a:r>
              <a:rPr lang="zh-CN" altLang="en-US" dirty="0" smtClean="0"/>
              <a:t>工厂模式：图片加载器的生成；</a:t>
            </a:r>
            <a:endParaRPr lang="en-US" altLang="zh-CN" dirty="0" smtClean="0"/>
          </a:p>
          <a:p>
            <a:r>
              <a:rPr lang="zh-CN" altLang="en-US" dirty="0" smtClean="0"/>
              <a:t>观察者模式：使用</a:t>
            </a:r>
            <a:r>
              <a:rPr lang="en-US" altLang="zh-CN" dirty="0" err="1" smtClean="0"/>
              <a:t>LiveData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RxJava</a:t>
            </a:r>
            <a:r>
              <a:rPr lang="zh-CN" altLang="en-US" dirty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策略模式：网络请求路由分发，如评论时查看是否有本地用户，如果没有，根据用户名称请求网络</a:t>
            </a:r>
            <a:endParaRPr lang="en-US" altLang="zh-CN" dirty="0" smtClean="0"/>
          </a:p>
          <a:p>
            <a:r>
              <a:rPr lang="zh-CN" altLang="en-US" dirty="0" smtClean="0"/>
              <a:t>外观模式：将</a:t>
            </a:r>
            <a:r>
              <a:rPr lang="en-US" altLang="zh-CN" dirty="0" smtClean="0"/>
              <a:t>Glide</a:t>
            </a:r>
            <a:r>
              <a:rPr lang="zh-CN" altLang="en-US" dirty="0" smtClean="0"/>
              <a:t>包装成便于使用的图片加载引擎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5357814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总结与致谢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3F3A99-45DD-4533-9038-F7C478B215ED}"/>
              </a:ext>
            </a:extLst>
          </p:cNvPr>
          <p:cNvSpPr/>
          <p:nvPr/>
        </p:nvSpPr>
        <p:spPr>
          <a:xfrm>
            <a:off x="5068730" y="3692555"/>
            <a:ext cx="2054540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点击输入您的具体内容，用简洁的语言文字进行阐述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297A49-0F64-41AB-9727-C1AD5A59B9E9}"/>
              </a:ext>
            </a:extLst>
          </p:cNvPr>
          <p:cNvSpPr txBox="1"/>
          <p:nvPr/>
        </p:nvSpPr>
        <p:spPr>
          <a:xfrm>
            <a:off x="5490706" y="3228945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pic>
        <p:nvPicPr>
          <p:cNvPr id="14" name="图形 13" descr="信号塔">
            <a:extLst>
              <a:ext uri="{FF2B5EF4-FFF2-40B4-BE49-F238E27FC236}">
                <a16:creationId xmlns:a16="http://schemas.microsoft.com/office/drawing/2014/main" id="{52B13061-F449-4314-8EFD-0A21EEA6C8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2477" y="2391358"/>
            <a:ext cx="667046" cy="6670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0550" y="4645193"/>
            <a:ext cx="120484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服务器端使用</a:t>
            </a:r>
            <a:r>
              <a:rPr lang="en-US" altLang="zh-CN" sz="2000" dirty="0" smtClean="0"/>
              <a:t>Spring Boot</a:t>
            </a:r>
            <a:r>
              <a:rPr lang="zh-CN" altLang="en-US" sz="2000" dirty="0" smtClean="0"/>
              <a:t>，配置方便，开发过程简单；</a:t>
            </a:r>
            <a:endParaRPr lang="en-US" altLang="zh-CN" sz="2000" dirty="0" smtClean="0"/>
          </a:p>
          <a:p>
            <a:r>
              <a:rPr lang="zh-CN" altLang="en-US" sz="2000" dirty="0" smtClean="0"/>
              <a:t>客户端使用</a:t>
            </a:r>
            <a:r>
              <a:rPr lang="en-US" altLang="zh-CN" sz="2000" dirty="0" err="1" smtClean="0"/>
              <a:t>MVVM+Room+LiveData+RxJava</a:t>
            </a:r>
            <a:r>
              <a:rPr lang="zh-CN" altLang="en-US" sz="2000" dirty="0" smtClean="0"/>
              <a:t>，方便后期维护，使用</a:t>
            </a:r>
            <a:r>
              <a:rPr lang="en-US" altLang="zh-CN" sz="2000" dirty="0" smtClean="0"/>
              <a:t>Retrofit</a:t>
            </a:r>
            <a:r>
              <a:rPr lang="zh-CN" altLang="en-US" sz="2000" dirty="0" smtClean="0"/>
              <a:t>请求服务器，</a:t>
            </a:r>
            <a:r>
              <a:rPr lang="en-US" altLang="zh-CN" sz="2000" dirty="0" smtClean="0"/>
              <a:t>Glide</a:t>
            </a:r>
            <a:r>
              <a:rPr lang="zh-CN" altLang="en-US" sz="2000" dirty="0" smtClean="0"/>
              <a:t>加载图片；</a:t>
            </a:r>
            <a:endParaRPr lang="en-US" altLang="zh-CN" sz="2000" dirty="0"/>
          </a:p>
          <a:p>
            <a:r>
              <a:rPr lang="zh-CN" altLang="en-US" sz="2000" dirty="0" smtClean="0"/>
              <a:t>“</a:t>
            </a:r>
            <a:r>
              <a:rPr lang="en-US" altLang="zh-CN" sz="2000" dirty="0" err="1" smtClean="0"/>
              <a:t>Oneworld</a:t>
            </a:r>
            <a:r>
              <a:rPr lang="zh-CN" altLang="en-US" sz="2000" dirty="0" smtClean="0"/>
              <a:t>”</a:t>
            </a:r>
            <a:r>
              <a:rPr lang="en-US" altLang="zh-CN" sz="2000" dirty="0" smtClean="0"/>
              <a:t>APP</a:t>
            </a:r>
            <a:r>
              <a:rPr lang="zh-CN" altLang="en-US" sz="2000" dirty="0" smtClean="0"/>
              <a:t>的呈现效果良好，基本功能都能成功实现；</a:t>
            </a:r>
            <a:endParaRPr lang="en-US" altLang="zh-CN" sz="2000" dirty="0" smtClean="0"/>
          </a:p>
          <a:p>
            <a:r>
              <a:rPr lang="zh-CN" altLang="en-US" sz="2000" dirty="0" smtClean="0"/>
              <a:t> </a:t>
            </a:r>
            <a:r>
              <a:rPr lang="zh-CN" altLang="en-US" sz="2000" dirty="0" smtClean="0"/>
              <a:t>不足</a:t>
            </a:r>
            <a:r>
              <a:rPr lang="zh-CN" altLang="en-US" sz="2000" dirty="0" smtClean="0"/>
              <a:t>之处：界面设计不够美观，需要继续改进。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90864060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总结与致谢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3F3A99-45DD-4533-9038-F7C478B215ED}"/>
              </a:ext>
            </a:extLst>
          </p:cNvPr>
          <p:cNvSpPr/>
          <p:nvPr/>
        </p:nvSpPr>
        <p:spPr>
          <a:xfrm>
            <a:off x="5068730" y="3692555"/>
            <a:ext cx="2054540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点击输入您的具体内容，用简洁的语言文字进行阐述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297A49-0F64-41AB-9727-C1AD5A59B9E9}"/>
              </a:ext>
            </a:extLst>
          </p:cNvPr>
          <p:cNvSpPr txBox="1"/>
          <p:nvPr/>
        </p:nvSpPr>
        <p:spPr>
          <a:xfrm>
            <a:off x="5490706" y="3228945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pic>
        <p:nvPicPr>
          <p:cNvPr id="14" name="图形 13" descr="信号塔">
            <a:extLst>
              <a:ext uri="{FF2B5EF4-FFF2-40B4-BE49-F238E27FC236}">
                <a16:creationId xmlns:a16="http://schemas.microsoft.com/office/drawing/2014/main" id="{52B13061-F449-4314-8EFD-0A21EEA6C8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2477" y="2391358"/>
            <a:ext cx="667046" cy="6670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0550" y="1935015"/>
            <a:ext cx="9182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感谢开发过程中指导老师的耐心指导</a:t>
            </a:r>
            <a:endParaRPr lang="en-US" altLang="zh-CN" sz="2000" dirty="0" smtClean="0"/>
          </a:p>
          <a:p>
            <a:r>
              <a:rPr lang="zh-CN" altLang="en-US" sz="2000" dirty="0" smtClean="0"/>
              <a:t>感谢组员的共同努力</a:t>
            </a:r>
            <a:endParaRPr lang="en-US" altLang="zh-CN" sz="2000" dirty="0" smtClean="0"/>
          </a:p>
          <a:p>
            <a:r>
              <a:rPr lang="zh-CN" altLang="en-US" sz="2000" dirty="0" smtClean="0"/>
              <a:t>感谢以下组织提供的服务支持</a:t>
            </a:r>
            <a:endParaRPr lang="en-US" altLang="zh-CN" sz="2000" dirty="0" smtClean="0"/>
          </a:p>
          <a:p>
            <a:r>
              <a:rPr lang="zh-CN" altLang="en-US" sz="2000" dirty="0" smtClean="0"/>
              <a:t>百度智能云图片识别服务</a:t>
            </a:r>
            <a:endParaRPr lang="en-US" altLang="zh-CN" sz="2000" dirty="0" smtClean="0"/>
          </a:p>
          <a:p>
            <a:r>
              <a:rPr lang="zh-CN" altLang="en-US" sz="2000" dirty="0" smtClean="0"/>
              <a:t>阿里云云服务器、短信和邮件服务</a:t>
            </a:r>
            <a:endParaRPr lang="en-US" altLang="zh-CN" sz="2000" dirty="0" smtClean="0"/>
          </a:p>
          <a:p>
            <a:r>
              <a:rPr lang="en-US" altLang="zh-CN" sz="2000" dirty="0"/>
              <a:t>MySQL Community </a:t>
            </a:r>
            <a:r>
              <a:rPr lang="en-US" altLang="zh-CN" sz="2000" dirty="0" smtClean="0"/>
              <a:t>Server</a:t>
            </a:r>
          </a:p>
          <a:p>
            <a:r>
              <a:rPr lang="en-US" altLang="zh-CN" sz="2000" dirty="0" smtClean="0"/>
              <a:t>Spring Boot</a:t>
            </a:r>
          </a:p>
          <a:p>
            <a:r>
              <a:rPr lang="zh-CN" altLang="en-US" sz="2000" dirty="0"/>
              <a:t>开</a:t>
            </a:r>
            <a:r>
              <a:rPr lang="zh-CN" altLang="en-US" sz="2000" dirty="0" smtClean="0"/>
              <a:t>源项目：</a:t>
            </a:r>
            <a:r>
              <a:rPr lang="en-US" altLang="zh-CN" sz="2000" dirty="0" smtClean="0"/>
              <a:t>Glide</a:t>
            </a:r>
            <a:r>
              <a:rPr lang="zh-CN" altLang="en-US" sz="2000" dirty="0" smtClean="0"/>
              <a:t>、</a:t>
            </a:r>
            <a:r>
              <a:rPr lang="en-US" altLang="zh-CN" sz="2000" dirty="0" err="1" smtClean="0"/>
              <a:t>RxJava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Retrofit</a:t>
            </a:r>
            <a:r>
              <a:rPr lang="zh-CN" altLang="en-US" sz="2000" dirty="0" smtClean="0"/>
              <a:t>、</a:t>
            </a:r>
            <a:r>
              <a:rPr lang="en-US" altLang="zh-CN" sz="2000" dirty="0" err="1" smtClean="0"/>
              <a:t>EventBus</a:t>
            </a:r>
            <a:r>
              <a:rPr lang="zh-CN" altLang="en-US" sz="2000" dirty="0" smtClean="0"/>
              <a:t>、</a:t>
            </a:r>
            <a:r>
              <a:rPr lang="en-US" altLang="zh-CN" sz="2000" dirty="0" err="1" smtClean="0"/>
              <a:t>Gson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65070943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8B1D70A-3EB4-4CA9-8B0B-EB97C889D0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THANK YOU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EF1EB-BB94-46AD-894A-CC319EF62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48234245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9331EE7-ACD7-49F2-BA84-B39BD7B2F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5671" y="1329063"/>
            <a:ext cx="3829050" cy="523220"/>
          </a:xfrm>
        </p:spPr>
        <p:txBody>
          <a:bodyPr/>
          <a:lstStyle/>
          <a:p>
            <a:r>
              <a:rPr lang="zh-CN" altLang="en-US" dirty="0" smtClean="0"/>
              <a:t>课题简介</a:t>
            </a:r>
            <a:endParaRPr lang="en-US" altLang="zh-CN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569A94D3-9DDD-4E69-AAD0-61AC353DCB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系统总体设计</a:t>
            </a:r>
            <a:endParaRPr lang="en-US" altLang="zh-CN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04C4AD5-89F8-43E1-BDD4-C0B79725F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系统具体实现</a:t>
            </a:r>
            <a:endParaRPr lang="en-US" altLang="zh-CN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D7B8910-DB36-40BF-828B-7B9DD5BEFC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总结与致谢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936967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课题简介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95241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97D3049-3692-43D6-A5FA-DA23C2EE773D}"/>
              </a:ext>
            </a:extLst>
          </p:cNvPr>
          <p:cNvGrpSpPr/>
          <p:nvPr/>
        </p:nvGrpSpPr>
        <p:grpSpPr>
          <a:xfrm>
            <a:off x="1438085" y="1840017"/>
            <a:ext cx="9315831" cy="3627670"/>
            <a:chOff x="1438085" y="1840017"/>
            <a:chExt cx="9315831" cy="362767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D42E17E-1833-48F9-AE28-5CBE8B73F019}"/>
                </a:ext>
              </a:extLst>
            </p:cNvPr>
            <p:cNvGrpSpPr/>
            <p:nvPr/>
          </p:nvGrpSpPr>
          <p:grpSpPr>
            <a:xfrm>
              <a:off x="4363811" y="1915884"/>
              <a:ext cx="3464378" cy="3461657"/>
              <a:chOff x="4765222" y="1828800"/>
              <a:chExt cx="3464378" cy="3461657"/>
            </a:xfrm>
          </p:grpSpPr>
          <p:sp>
            <p:nvSpPr>
              <p:cNvPr id="12" name="矩形: 对角圆角 11">
                <a:extLst>
                  <a:ext uri="{FF2B5EF4-FFF2-40B4-BE49-F238E27FC236}">
                    <a16:creationId xmlns:a16="http://schemas.microsoft.com/office/drawing/2014/main" id="{949D057C-660E-4020-91E8-5F8112F0B20C}"/>
                  </a:ext>
                </a:extLst>
              </p:cNvPr>
              <p:cNvSpPr/>
              <p:nvPr/>
            </p:nvSpPr>
            <p:spPr>
              <a:xfrm>
                <a:off x="6629400" y="1828800"/>
                <a:ext cx="1600200" cy="1600200"/>
              </a:xfrm>
              <a:prstGeom prst="round2DiagRect">
                <a:avLst>
                  <a:gd name="adj1" fmla="val 2120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: 对角圆角 12">
                <a:extLst>
                  <a:ext uri="{FF2B5EF4-FFF2-40B4-BE49-F238E27FC236}">
                    <a16:creationId xmlns:a16="http://schemas.microsoft.com/office/drawing/2014/main" id="{0560B9B0-D4C6-4E51-A4C6-1E29D795CB73}"/>
                  </a:ext>
                </a:extLst>
              </p:cNvPr>
              <p:cNvSpPr/>
              <p:nvPr/>
            </p:nvSpPr>
            <p:spPr>
              <a:xfrm flipH="1">
                <a:off x="4765222" y="1828800"/>
                <a:ext cx="1600200" cy="1600200"/>
              </a:xfrm>
              <a:prstGeom prst="round2DiagRect">
                <a:avLst>
                  <a:gd name="adj1" fmla="val 2120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: 对角圆角 13">
                <a:extLst>
                  <a:ext uri="{FF2B5EF4-FFF2-40B4-BE49-F238E27FC236}">
                    <a16:creationId xmlns:a16="http://schemas.microsoft.com/office/drawing/2014/main" id="{240F6870-1BF6-4AE0-97EB-396767091BAA}"/>
                  </a:ext>
                </a:extLst>
              </p:cNvPr>
              <p:cNvSpPr/>
              <p:nvPr/>
            </p:nvSpPr>
            <p:spPr>
              <a:xfrm flipH="1">
                <a:off x="6629400" y="3690257"/>
                <a:ext cx="1600200" cy="1600200"/>
              </a:xfrm>
              <a:prstGeom prst="round2DiagRect">
                <a:avLst>
                  <a:gd name="adj1" fmla="val 2120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: 对角圆角 14">
                <a:extLst>
                  <a:ext uri="{FF2B5EF4-FFF2-40B4-BE49-F238E27FC236}">
                    <a16:creationId xmlns:a16="http://schemas.microsoft.com/office/drawing/2014/main" id="{EDAD1B27-DEA0-4AA5-9510-5244E94CFF68}"/>
                  </a:ext>
                </a:extLst>
              </p:cNvPr>
              <p:cNvSpPr/>
              <p:nvPr/>
            </p:nvSpPr>
            <p:spPr>
              <a:xfrm>
                <a:off x="4765222" y="3690257"/>
                <a:ext cx="1600200" cy="1600200"/>
              </a:xfrm>
              <a:prstGeom prst="round2DiagRect">
                <a:avLst>
                  <a:gd name="adj1" fmla="val 2120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40E3E75-5FCB-451B-961F-2B7C1C4C0553}"/>
                </a:ext>
              </a:extLst>
            </p:cNvPr>
            <p:cNvSpPr txBox="1"/>
            <p:nvPr/>
          </p:nvSpPr>
          <p:spPr>
            <a:xfrm>
              <a:off x="2599240" y="184545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项目背景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465E541-1046-40C1-BFFE-1C691AF5F058}"/>
                </a:ext>
              </a:extLst>
            </p:cNvPr>
            <p:cNvSpPr/>
            <p:nvPr/>
          </p:nvSpPr>
          <p:spPr>
            <a:xfrm>
              <a:off x="1438085" y="2236219"/>
              <a:ext cx="2371744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1200" dirty="0" smtClean="0"/>
                <a:t>一款识别花卉、分享附近花卉的</a:t>
              </a:r>
              <a:r>
                <a:rPr lang="en-US" altLang="zh-CN" sz="1200" dirty="0" smtClean="0"/>
                <a:t>APP</a:t>
              </a:r>
              <a:r>
                <a:rPr lang="zh-CN" altLang="zh-CN" sz="1200" dirty="0" smtClean="0"/>
                <a:t>应用</a:t>
              </a:r>
              <a:r>
                <a:rPr lang="zh-CN" altLang="en-US" sz="1200" dirty="0" smtClean="0"/>
                <a:t>，</a:t>
              </a:r>
              <a:r>
                <a:rPr lang="zh-CN" altLang="zh-CN" sz="1200" dirty="0" smtClean="0"/>
                <a:t>一个用户可以共享优美植物图片以及优美图片作品的平台。</a:t>
              </a:r>
              <a:endParaRPr lang="zh-CN" altLang="en-US" sz="12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64074A6-4E96-4B11-A85D-75F63BB989B7}"/>
                </a:ext>
              </a:extLst>
            </p:cNvPr>
            <p:cNvSpPr txBox="1"/>
            <p:nvPr/>
          </p:nvSpPr>
          <p:spPr>
            <a:xfrm>
              <a:off x="2628269" y="3769742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accent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项目目标</a:t>
              </a:r>
              <a:endParaRPr lang="zh-CN" altLang="en-US" sz="2000" b="1" dirty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CF510B9-4B9B-439F-AAE5-782442D74145}"/>
                </a:ext>
              </a:extLst>
            </p:cNvPr>
            <p:cNvSpPr/>
            <p:nvPr/>
          </p:nvSpPr>
          <p:spPr>
            <a:xfrm>
              <a:off x="1438085" y="4175025"/>
              <a:ext cx="2371744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 smtClean="0"/>
                <a:t>根据</a:t>
              </a:r>
              <a:r>
                <a:rPr lang="en-US" altLang="zh-CN" sz="1200" dirty="0" smtClean="0"/>
                <a:t>用户需求分析，明确所要开发的软件应具有的功能、性能与界面，使系统分析人员及软件开发人员能清楚地了解用户的需求，并完成后续设计与开</a:t>
              </a:r>
              <a:r>
                <a:rPr lang="zh-CN" altLang="en-US" sz="1200" dirty="0" smtClean="0"/>
                <a:t>发</a:t>
              </a:r>
              <a:r>
                <a:rPr lang="en-US" altLang="zh-CN" sz="1200" dirty="0" err="1" smtClean="0"/>
                <a:t>工作</a:t>
              </a:r>
              <a:r>
                <a:rPr lang="zh-CN" altLang="en-US" sz="1200" dirty="0" smtClean="0"/>
                <a:t>。</a:t>
              </a:r>
              <a:endParaRPr lang="zh-CN" altLang="en-US" sz="12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0578F10-4207-44AB-826A-AD9559D4367E}"/>
                </a:ext>
              </a:extLst>
            </p:cNvPr>
            <p:cNvSpPr txBox="1"/>
            <p:nvPr/>
          </p:nvSpPr>
          <p:spPr>
            <a:xfrm>
              <a:off x="8382172" y="373137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运行环境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9DF3610-4D8D-4B3B-86B9-46D7718A79FE}"/>
                </a:ext>
              </a:extLst>
            </p:cNvPr>
            <p:cNvSpPr/>
            <p:nvPr/>
          </p:nvSpPr>
          <p:spPr>
            <a:xfrm>
              <a:off x="8367658" y="4145995"/>
              <a:ext cx="2371744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sq-AL" altLang="zh-CN" sz="12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Jdk 1.8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2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Android SDK21</a:t>
              </a:r>
              <a:r>
                <a:rPr lang="zh-CN" altLang="en-US" sz="12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以上</a:t>
              </a:r>
              <a:endParaRPr lang="sq-AL" altLang="zh-CN" sz="12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2AEA3E0-A0A7-4930-A909-71F3AA4E82E0}"/>
                </a:ext>
              </a:extLst>
            </p:cNvPr>
            <p:cNvSpPr txBox="1"/>
            <p:nvPr/>
          </p:nvSpPr>
          <p:spPr>
            <a:xfrm>
              <a:off x="8382172" y="184001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前期工作</a:t>
              </a:r>
              <a:endParaRPr lang="zh-CN" altLang="en-US" sz="2000" b="1" dirty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1A5F69F-6F10-4FCC-B8E0-646A61EB4EF3}"/>
                </a:ext>
              </a:extLst>
            </p:cNvPr>
            <p:cNvSpPr/>
            <p:nvPr/>
          </p:nvSpPr>
          <p:spPr>
            <a:xfrm>
              <a:off x="8382172" y="2240127"/>
              <a:ext cx="2371744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编写需求文档前，首先在网上查找类似软件，了解软件的大体结构，在此基础上总结出有特色的思路。</a:t>
              </a:r>
              <a:endParaRPr lang="zh-CN" altLang="en-US" sz="12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7" name="图形 26" descr="云计算">
              <a:extLst>
                <a:ext uri="{FF2B5EF4-FFF2-40B4-BE49-F238E27FC236}">
                  <a16:creationId xmlns:a16="http://schemas.microsoft.com/office/drawing/2014/main" id="{3918DE23-9CB8-4F40-9D32-CBDA61196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31709" y="4227155"/>
              <a:ext cx="737140" cy="737140"/>
            </a:xfrm>
            <a:prstGeom prst="rect">
              <a:avLst/>
            </a:prstGeom>
          </p:spPr>
        </p:pic>
        <p:pic>
          <p:nvPicPr>
            <p:cNvPr id="28" name="图形 27" descr="Internet">
              <a:extLst>
                <a:ext uri="{FF2B5EF4-FFF2-40B4-BE49-F238E27FC236}">
                  <a16:creationId xmlns:a16="http://schemas.microsoft.com/office/drawing/2014/main" id="{92DAA2E4-0EAB-40D1-B05C-F484044A6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91809" y="2390381"/>
              <a:ext cx="737140" cy="737140"/>
            </a:xfrm>
            <a:prstGeom prst="rect">
              <a:avLst/>
            </a:prstGeom>
          </p:spPr>
        </p:pic>
        <p:pic>
          <p:nvPicPr>
            <p:cNvPr id="29" name="图形 28" descr="投影仪屏幕">
              <a:extLst>
                <a:ext uri="{FF2B5EF4-FFF2-40B4-BE49-F238E27FC236}">
                  <a16:creationId xmlns:a16="http://schemas.microsoft.com/office/drawing/2014/main" id="{7A3DECBB-D068-499A-B63B-5E86C39AB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91809" y="4223813"/>
              <a:ext cx="737140" cy="737140"/>
            </a:xfrm>
            <a:prstGeom prst="rect">
              <a:avLst/>
            </a:prstGeom>
          </p:spPr>
        </p:pic>
        <p:pic>
          <p:nvPicPr>
            <p:cNvPr id="30" name="图形 29" descr="信号塔">
              <a:extLst>
                <a:ext uri="{FF2B5EF4-FFF2-40B4-BE49-F238E27FC236}">
                  <a16:creationId xmlns:a16="http://schemas.microsoft.com/office/drawing/2014/main" id="{37A5801B-686E-4BED-AB1B-1A93E5BE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31709" y="2390381"/>
              <a:ext cx="737140" cy="737140"/>
            </a:xfrm>
            <a:prstGeom prst="rect">
              <a:avLst/>
            </a:prstGeom>
          </p:spPr>
        </p:pic>
      </p:grp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课程简介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644110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12343" y="3283006"/>
            <a:ext cx="3334657" cy="1323439"/>
          </a:xfrm>
        </p:spPr>
        <p:txBody>
          <a:bodyPr/>
          <a:lstStyle/>
          <a:p>
            <a:r>
              <a:rPr lang="zh-CN" altLang="en-US" dirty="0" smtClean="0"/>
              <a:t>系统总体设计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746432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系统总体设计</a:t>
            </a:r>
            <a:endParaRPr lang="en-US" altLang="zh-CN" dirty="0"/>
          </a:p>
        </p:txBody>
      </p:sp>
      <p:pic>
        <p:nvPicPr>
          <p:cNvPr id="46" name="图片占位符 45" descr="图片包含 室内, 人员, 墙壁, 天花板&#10;&#10;描述已自动生成">
            <a:extLst>
              <a:ext uri="{FF2B5EF4-FFF2-40B4-BE49-F238E27FC236}">
                <a16:creationId xmlns:a16="http://schemas.microsoft.com/office/drawing/2014/main" id="{48B55611-D365-419E-B3BE-08E69CEFB1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48" name="图片占位符 47" descr="图片包含 笔记本电脑, 人员, 计算机, 餐桌&#10;&#10;描述已自动生成">
            <a:extLst>
              <a:ext uri="{FF2B5EF4-FFF2-40B4-BE49-F238E27FC236}">
                <a16:creationId xmlns:a16="http://schemas.microsoft.com/office/drawing/2014/main" id="{82081DAF-6123-4EB8-B742-17BEA62ED92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50" name="图片占位符 49" descr="图片包含 人员, 室内, 墙壁, 笔记本电脑&#10;&#10;描述已自动生成">
            <a:extLst>
              <a:ext uri="{FF2B5EF4-FFF2-40B4-BE49-F238E27FC236}">
                <a16:creationId xmlns:a16="http://schemas.microsoft.com/office/drawing/2014/main" id="{A501CA67-CCFB-4E02-9BAB-8535920CD4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52" name="图片占位符 51" descr="图片包含 餐桌, 人员, 室内, 计算机&#10;&#10;描述已自动生成">
            <a:extLst>
              <a:ext uri="{FF2B5EF4-FFF2-40B4-BE49-F238E27FC236}">
                <a16:creationId xmlns:a16="http://schemas.microsoft.com/office/drawing/2014/main" id="{BCEE7779-35C0-447B-A992-026A4D21B6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grpSp>
        <p:nvGrpSpPr>
          <p:cNvPr id="2" name="组合 9">
            <a:extLst>
              <a:ext uri="{FF2B5EF4-FFF2-40B4-BE49-F238E27FC236}">
                <a16:creationId xmlns:a16="http://schemas.microsoft.com/office/drawing/2014/main" id="{C46B2076-725A-40A3-AB75-AD37C2F89F07}"/>
              </a:ext>
            </a:extLst>
          </p:cNvPr>
          <p:cNvGrpSpPr/>
          <p:nvPr/>
        </p:nvGrpSpPr>
        <p:grpSpPr>
          <a:xfrm>
            <a:off x="686477" y="4115470"/>
            <a:ext cx="2247224" cy="1227016"/>
            <a:chOff x="1188700" y="3228945"/>
            <a:chExt cx="1944481" cy="122701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A6F6DAB-3BDA-43B5-8B4F-101B0B039CB9}"/>
                </a:ext>
              </a:extLst>
            </p:cNvPr>
            <p:cNvSpPr/>
            <p:nvPr/>
          </p:nvSpPr>
          <p:spPr>
            <a:xfrm>
              <a:off x="1188700" y="3667155"/>
              <a:ext cx="1944481" cy="788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对要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”</a:t>
              </a:r>
              <a:r>
                <a:rPr lang="en-US" altLang="zh-CN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Oneworld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”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系统所要解决的问题及其应有的功能进行详尽的分析。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06FA7BA-1537-405A-80B0-BEA5B9463F67}"/>
                </a:ext>
              </a:extLst>
            </p:cNvPr>
            <p:cNvSpPr txBox="1"/>
            <p:nvPr/>
          </p:nvSpPr>
          <p:spPr>
            <a:xfrm>
              <a:off x="1577636" y="3228945"/>
              <a:ext cx="1047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需求分析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1">
            <a:extLst>
              <a:ext uri="{FF2B5EF4-FFF2-40B4-BE49-F238E27FC236}">
                <a16:creationId xmlns:a16="http://schemas.microsoft.com/office/drawing/2014/main" id="{8185EA7A-5F98-467B-BF1F-DE3F51C2BE92}"/>
              </a:ext>
            </a:extLst>
          </p:cNvPr>
          <p:cNvGrpSpPr/>
          <p:nvPr/>
        </p:nvGrpSpPr>
        <p:grpSpPr>
          <a:xfrm>
            <a:off x="3553048" y="4115470"/>
            <a:ext cx="2247224" cy="1010674"/>
            <a:chOff x="1188700" y="3228945"/>
            <a:chExt cx="1944481" cy="1010674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134AE05-2729-412B-A969-F96233385E26}"/>
                </a:ext>
              </a:extLst>
            </p:cNvPr>
            <p:cNvSpPr/>
            <p:nvPr/>
          </p:nvSpPr>
          <p:spPr>
            <a:xfrm>
              <a:off x="1188700" y="3667155"/>
              <a:ext cx="1944481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建立目标系统即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”</a:t>
              </a:r>
              <a:r>
                <a:rPr lang="en-US" altLang="zh-CN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Oneworld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“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的逻辑模型。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0C3A3C7-785A-4802-B117-237E0B0397BC}"/>
                </a:ext>
              </a:extLst>
            </p:cNvPr>
            <p:cNvSpPr txBox="1"/>
            <p:nvPr/>
          </p:nvSpPr>
          <p:spPr>
            <a:xfrm>
              <a:off x="1577637" y="3228945"/>
              <a:ext cx="10474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概要设计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27">
            <a:extLst>
              <a:ext uri="{FF2B5EF4-FFF2-40B4-BE49-F238E27FC236}">
                <a16:creationId xmlns:a16="http://schemas.microsoft.com/office/drawing/2014/main" id="{3B25D149-01F7-411A-AB4F-5BC8F8131F62}"/>
              </a:ext>
            </a:extLst>
          </p:cNvPr>
          <p:cNvGrpSpPr/>
          <p:nvPr/>
        </p:nvGrpSpPr>
        <p:grpSpPr>
          <a:xfrm>
            <a:off x="6419619" y="4115470"/>
            <a:ext cx="2247224" cy="986950"/>
            <a:chOff x="1188700" y="3228945"/>
            <a:chExt cx="1944481" cy="98695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1D4A45C-7F75-421F-8CD9-E4642256187E}"/>
                </a:ext>
              </a:extLst>
            </p:cNvPr>
            <p:cNvSpPr/>
            <p:nvPr/>
          </p:nvSpPr>
          <p:spPr>
            <a:xfrm>
              <a:off x="1188700" y="3667155"/>
              <a:ext cx="1944481" cy="548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细化模块的实现，设计实现函数，建立模块之间的联系。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4AB70FD-0F6C-4C4D-AC35-685DBCD7D456}"/>
                </a:ext>
              </a:extLst>
            </p:cNvPr>
            <p:cNvSpPr txBox="1"/>
            <p:nvPr/>
          </p:nvSpPr>
          <p:spPr>
            <a:xfrm>
              <a:off x="1577637" y="3228945"/>
              <a:ext cx="10474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详细设计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34">
            <a:extLst>
              <a:ext uri="{FF2B5EF4-FFF2-40B4-BE49-F238E27FC236}">
                <a16:creationId xmlns:a16="http://schemas.microsoft.com/office/drawing/2014/main" id="{D45FD8BA-A113-4E9A-8A3D-695A2BA25E49}"/>
              </a:ext>
            </a:extLst>
          </p:cNvPr>
          <p:cNvGrpSpPr/>
          <p:nvPr/>
        </p:nvGrpSpPr>
        <p:grpSpPr>
          <a:xfrm>
            <a:off x="9286190" y="4115470"/>
            <a:ext cx="2247224" cy="986950"/>
            <a:chOff x="1188700" y="3228945"/>
            <a:chExt cx="1944481" cy="9869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78563F-A6DE-430E-BD3E-E90B23CC7D11}"/>
                </a:ext>
              </a:extLst>
            </p:cNvPr>
            <p:cNvSpPr/>
            <p:nvPr/>
          </p:nvSpPr>
          <p:spPr>
            <a:xfrm>
              <a:off x="1188700" y="3667155"/>
              <a:ext cx="1944481" cy="548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描述系统中数据的结构化及其表现形式。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412385C-6BC6-4C9E-A6D1-AF0B6AF575ED}"/>
                </a:ext>
              </a:extLst>
            </p:cNvPr>
            <p:cNvSpPr txBox="1"/>
            <p:nvPr/>
          </p:nvSpPr>
          <p:spPr>
            <a:xfrm>
              <a:off x="1466673" y="3228945"/>
              <a:ext cx="12694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数据库模型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10364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系统总体设计</a:t>
            </a:r>
            <a:endParaRPr lang="en-US" altLang="zh-CN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0CCE51F-8BF2-4FAE-BD1D-BF0EF9284548}"/>
              </a:ext>
            </a:extLst>
          </p:cNvPr>
          <p:cNvSpPr txBox="1"/>
          <p:nvPr/>
        </p:nvSpPr>
        <p:spPr>
          <a:xfrm>
            <a:off x="1385470" y="2549408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30%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20A1DD1-949E-4C99-B09B-E08CFB0FA9EC}"/>
              </a:ext>
            </a:extLst>
          </p:cNvPr>
          <p:cNvSpPr txBox="1"/>
          <p:nvPr/>
        </p:nvSpPr>
        <p:spPr>
          <a:xfrm>
            <a:off x="4070003" y="2521992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50%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081C28C-5CA7-4F1C-8F0C-1828FF6C42DD}"/>
              </a:ext>
            </a:extLst>
          </p:cNvPr>
          <p:cNvSpPr txBox="1"/>
          <p:nvPr/>
        </p:nvSpPr>
        <p:spPr>
          <a:xfrm>
            <a:off x="6873476" y="2548942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70%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E515B4-D3CF-44FD-BECC-BE8137A034B0}"/>
              </a:ext>
            </a:extLst>
          </p:cNvPr>
          <p:cNvSpPr txBox="1"/>
          <p:nvPr/>
        </p:nvSpPr>
        <p:spPr>
          <a:xfrm>
            <a:off x="9611372" y="2536784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90%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3083" y="986972"/>
            <a:ext cx="6362291" cy="4836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339772" y="6110515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“</a:t>
            </a:r>
            <a:r>
              <a:rPr lang="en-US" altLang="zh-CN" dirty="0" err="1" smtClean="0"/>
              <a:t>Oneworld</a:t>
            </a:r>
            <a:r>
              <a:rPr lang="zh-CN" altLang="en-US" dirty="0" smtClean="0"/>
              <a:t>”用例图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7895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系统总体设计</a:t>
            </a:r>
            <a:endParaRPr lang="en-US" altLang="zh-CN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0CCE51F-8BF2-4FAE-BD1D-BF0EF9284548}"/>
              </a:ext>
            </a:extLst>
          </p:cNvPr>
          <p:cNvSpPr txBox="1"/>
          <p:nvPr/>
        </p:nvSpPr>
        <p:spPr>
          <a:xfrm>
            <a:off x="1385470" y="2549408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30%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20A1DD1-949E-4C99-B09B-E08CFB0FA9EC}"/>
              </a:ext>
            </a:extLst>
          </p:cNvPr>
          <p:cNvSpPr txBox="1"/>
          <p:nvPr/>
        </p:nvSpPr>
        <p:spPr>
          <a:xfrm>
            <a:off x="4070003" y="2521992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50%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081C28C-5CA7-4F1C-8F0C-1828FF6C42DD}"/>
              </a:ext>
            </a:extLst>
          </p:cNvPr>
          <p:cNvSpPr txBox="1"/>
          <p:nvPr/>
        </p:nvSpPr>
        <p:spPr>
          <a:xfrm>
            <a:off x="6873476" y="2548942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70%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E515B4-D3CF-44FD-BECC-BE8137A034B0}"/>
              </a:ext>
            </a:extLst>
          </p:cNvPr>
          <p:cNvSpPr txBox="1"/>
          <p:nvPr/>
        </p:nvSpPr>
        <p:spPr>
          <a:xfrm>
            <a:off x="9611372" y="2536784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90%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pic>
        <p:nvPicPr>
          <p:cNvPr id="2050" name="图片 3" descr="Diagram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4286" y="1015999"/>
            <a:ext cx="7750628" cy="500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093028" y="6241143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“</a:t>
            </a:r>
            <a:r>
              <a:rPr lang="en-US" altLang="zh-CN" dirty="0" err="1" smtClean="0"/>
              <a:t>Oneworld</a:t>
            </a:r>
            <a:r>
              <a:rPr lang="zh-CN" altLang="en-US" dirty="0" smtClean="0"/>
              <a:t>”数据库设计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78950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正常&quot;,&quot;HeaderHeight&quot;:15.0,&quot;TopMargin&quot;:0.0,&quot;FooterHeight&quot;:9.0,&quot;BottomMargin&quot;:0.0,&quot;SideMargin&quot;:5.5,&quot;IntervalMargin&quot;:1.5,&quot;Id&quot;:&quot;GuidesStyle_Normal&quot;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879</Words>
  <Application>Microsoft Office PowerPoint</Application>
  <PresentationFormat>宽屏</PresentationFormat>
  <Paragraphs>157</Paragraphs>
  <Slides>27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等线</vt:lpstr>
      <vt:lpstr>宋体</vt:lpstr>
      <vt:lpstr>微软雅黑</vt:lpstr>
      <vt:lpstr>Arial</vt:lpstr>
      <vt:lpstr>Century Gothic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Zhenyu Xu</dc:creator>
  <cp:lastModifiedBy>Jarvis</cp:lastModifiedBy>
  <cp:revision>145</cp:revision>
  <dcterms:created xsi:type="dcterms:W3CDTF">2019-07-26T03:20:08Z</dcterms:created>
  <dcterms:modified xsi:type="dcterms:W3CDTF">2020-01-09T23:48:29Z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t-zhenxu@microsoft.com</vt:lpwstr>
  </property>
  <property fmtid="{D5CDD505-2E9C-101B-9397-08002B2CF9AE}" pid="5" name="MSIP_Label_f42aa342-8706-4288-bd11-ebb85995028c_SetDate">
    <vt:lpwstr>2019-07-26T03:54:22.9434885Z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c6c83129-e260-4e7e-a13c-00cd4ae7ec28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